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5"/>
  </p:notesMasterIdLst>
  <p:handoutMasterIdLst>
    <p:handoutMasterId r:id="rId16"/>
  </p:handoutMasterIdLst>
  <p:sldIdLst>
    <p:sldId id="261" r:id="rId2"/>
    <p:sldId id="357" r:id="rId3"/>
    <p:sldId id="356" r:id="rId4"/>
    <p:sldId id="345" r:id="rId5"/>
    <p:sldId id="358" r:id="rId6"/>
    <p:sldId id="327" r:id="rId7"/>
    <p:sldId id="360" r:id="rId8"/>
    <p:sldId id="330" r:id="rId9"/>
    <p:sldId id="361" r:id="rId10"/>
    <p:sldId id="331" r:id="rId11"/>
    <p:sldId id="359" r:id="rId12"/>
    <p:sldId id="348" r:id="rId13"/>
    <p:sldId id="350"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ao, Wei-Lun" initials="CW" lastIdx="4" clrIdx="0">
    <p:extLst>
      <p:ext uri="{19B8F6BF-5375-455C-9EA6-DF929625EA0E}">
        <p15:presenceInfo xmlns:p15="http://schemas.microsoft.com/office/powerpoint/2012/main" userId="S-1-5-21-2978849671-3447107804-1146194034-25559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4112"/>
    <p:restoredTop sz="97248"/>
  </p:normalViewPr>
  <p:slideViewPr>
    <p:cSldViewPr snapToGrid="0" snapToObjects="1">
      <p:cViewPr varScale="1">
        <p:scale>
          <a:sx n="168" d="100"/>
          <a:sy n="168" d="100"/>
        </p:scale>
        <p:origin x="1432" y="200"/>
      </p:cViewPr>
      <p:guideLst/>
    </p:cSldViewPr>
  </p:slideViewPr>
  <p:notesTextViewPr>
    <p:cViewPr>
      <p:scale>
        <a:sx n="1" d="1"/>
        <a:sy n="1" d="1"/>
      </p:scale>
      <p:origin x="0" y="0"/>
    </p:cViewPr>
  </p:notesTextViewPr>
  <p:notesViewPr>
    <p:cSldViewPr snapToGrid="0" snapToObjects="1">
      <p:cViewPr varScale="1">
        <p:scale>
          <a:sx n="97" d="100"/>
          <a:sy n="97" d="100"/>
        </p:scale>
        <p:origin x="4328" y="20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handoutMaster" Target="handoutMasters/handout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BE9EA88-CDB8-5740-9EFC-694193B327F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3873A175-5696-B54B-8914-C072FC0DB2B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0C8AC04-A67D-B24C-8E12-8FB56FC05672}" type="datetimeFigureOut">
              <a:rPr lang="en-US" smtClean="0"/>
              <a:t>1/11/21</a:t>
            </a:fld>
            <a:endParaRPr lang="en-US"/>
          </a:p>
        </p:txBody>
      </p:sp>
      <p:sp>
        <p:nvSpPr>
          <p:cNvPr id="4" name="Footer Placeholder 3">
            <a:extLst>
              <a:ext uri="{FF2B5EF4-FFF2-40B4-BE49-F238E27FC236}">
                <a16:creationId xmlns:a16="http://schemas.microsoft.com/office/drawing/2014/main" id="{51C78DE9-D626-CD46-9744-6BF9484F600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0212EA5D-6244-A840-989B-3FF66F3C2CA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C50F412-BB42-714A-9F06-5752E0C7AD5F}" type="slidenum">
              <a:rPr lang="en-US" smtClean="0"/>
              <a:t>‹#›</a:t>
            </a:fld>
            <a:endParaRPr lang="en-US"/>
          </a:p>
        </p:txBody>
      </p:sp>
    </p:spTree>
    <p:extLst>
      <p:ext uri="{BB962C8B-B14F-4D97-AF65-F5344CB8AC3E}">
        <p14:creationId xmlns:p14="http://schemas.microsoft.com/office/powerpoint/2010/main" val="181800075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E3F71F-EE20-0840-B448-C2CC2398DE46}" type="datetimeFigureOut">
              <a:rPr lang="en-US" smtClean="0"/>
              <a:t>1/11/21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88E0E4-2FF9-D642-903E-D1AE3C9B5C14}" type="slidenum">
              <a:rPr lang="en-US" smtClean="0"/>
              <a:t>‹#›</a:t>
            </a:fld>
            <a:endParaRPr lang="en-US"/>
          </a:p>
        </p:txBody>
      </p:sp>
    </p:spTree>
    <p:extLst>
      <p:ext uri="{BB962C8B-B14F-4D97-AF65-F5344CB8AC3E}">
        <p14:creationId xmlns:p14="http://schemas.microsoft.com/office/powerpoint/2010/main" val="10754018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endParaRPr lang="en-US" sz="900" dirty="0">
              <a:latin typeface="Calibri"/>
              <a:cs typeface="Calibri"/>
            </a:endParaRPr>
          </a:p>
        </p:txBody>
      </p:sp>
      <p:sp>
        <p:nvSpPr>
          <p:cNvPr id="4" name="Slide Number Placeholder 3"/>
          <p:cNvSpPr>
            <a:spLocks noGrp="1"/>
          </p:cNvSpPr>
          <p:nvPr>
            <p:ph type="sldNum" sz="quarter" idx="10"/>
          </p:nvPr>
        </p:nvSpPr>
        <p:spPr/>
        <p:txBody>
          <a:bodyPr/>
          <a:lstStyle/>
          <a:p>
            <a:pPr>
              <a:defRPr/>
            </a:pPr>
            <a:fld id="{951F94F5-58D1-42ED-AB38-DD97D2E49478}" type="slidenum">
              <a:rPr lang="en-US" smtClean="0"/>
              <a:pPr>
                <a:defRPr/>
              </a:pPr>
              <a:t>1</a:t>
            </a:fld>
            <a:endParaRPr lang="en-US"/>
          </a:p>
        </p:txBody>
      </p:sp>
    </p:spTree>
    <p:extLst>
      <p:ext uri="{BB962C8B-B14F-4D97-AF65-F5344CB8AC3E}">
        <p14:creationId xmlns:p14="http://schemas.microsoft.com/office/powerpoint/2010/main" val="9458086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88E0E4-2FF9-D642-903E-D1AE3C9B5C14}" type="slidenum">
              <a:rPr lang="en-US" smtClean="0"/>
              <a:t>2</a:t>
            </a:fld>
            <a:endParaRPr lang="en-US"/>
          </a:p>
        </p:txBody>
      </p:sp>
    </p:spTree>
    <p:extLst>
      <p:ext uri="{BB962C8B-B14F-4D97-AF65-F5344CB8AC3E}">
        <p14:creationId xmlns:p14="http://schemas.microsoft.com/office/powerpoint/2010/main" val="32155468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88E0E4-2FF9-D642-903E-D1AE3C9B5C14}" type="slidenum">
              <a:rPr lang="en-US" smtClean="0"/>
              <a:t>3</a:t>
            </a:fld>
            <a:endParaRPr lang="en-US"/>
          </a:p>
        </p:txBody>
      </p:sp>
    </p:spTree>
    <p:extLst>
      <p:ext uri="{BB962C8B-B14F-4D97-AF65-F5344CB8AC3E}">
        <p14:creationId xmlns:p14="http://schemas.microsoft.com/office/powerpoint/2010/main" val="26563275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88E0E4-2FF9-D642-903E-D1AE3C9B5C14}" type="slidenum">
              <a:rPr lang="en-US" smtClean="0"/>
              <a:t>5</a:t>
            </a:fld>
            <a:endParaRPr lang="en-US"/>
          </a:p>
        </p:txBody>
      </p:sp>
    </p:spTree>
    <p:extLst>
      <p:ext uri="{BB962C8B-B14F-4D97-AF65-F5344CB8AC3E}">
        <p14:creationId xmlns:p14="http://schemas.microsoft.com/office/powerpoint/2010/main" val="23707247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88E0E4-2FF9-D642-903E-D1AE3C9B5C14}" type="slidenum">
              <a:rPr lang="en-US" smtClean="0"/>
              <a:t>6</a:t>
            </a:fld>
            <a:endParaRPr lang="en-US"/>
          </a:p>
        </p:txBody>
      </p:sp>
    </p:spTree>
    <p:extLst>
      <p:ext uri="{BB962C8B-B14F-4D97-AF65-F5344CB8AC3E}">
        <p14:creationId xmlns:p14="http://schemas.microsoft.com/office/powerpoint/2010/main" val="4309223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88E0E4-2FF9-D642-903E-D1AE3C9B5C14}" type="slidenum">
              <a:rPr lang="en-US" smtClean="0"/>
              <a:t>9</a:t>
            </a:fld>
            <a:endParaRPr lang="en-US"/>
          </a:p>
        </p:txBody>
      </p:sp>
    </p:spTree>
    <p:extLst>
      <p:ext uri="{BB962C8B-B14F-4D97-AF65-F5344CB8AC3E}">
        <p14:creationId xmlns:p14="http://schemas.microsoft.com/office/powerpoint/2010/main" val="24013444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Top left: Think</a:t>
            </a:r>
            <a:r>
              <a:rPr lang="en-US" baseline="0" dirty="0"/>
              <a:t> like people --- cognitive science, neuroscience</a:t>
            </a:r>
          </a:p>
          <a:p>
            <a:endParaRPr lang="en-US" baseline="0" dirty="0"/>
          </a:p>
          <a:p>
            <a:r>
              <a:rPr lang="en-US" baseline="0" dirty="0"/>
              <a:t>Bottom left: act like people --- actually very early definition, dating back to Alan Turing --- Turing test; problem to do really well you start focusing on things like don’t answer too quickly what the square root of 1412 is, don’t spell too well,  and make sure you have a favorite movie etc. So it wasn’t really leading us to build intelligence</a:t>
            </a:r>
          </a:p>
          <a:p>
            <a:endParaRPr lang="en-US" baseline="0" dirty="0"/>
          </a:p>
          <a:p>
            <a:r>
              <a:rPr lang="en-US" baseline="0" dirty="0"/>
              <a:t>Think rationally – long tradition dating back to Aristotle --- but not a winner, because difficult to encode how to think, and in the end it’s not about how you think, it’s about how you end up acting</a:t>
            </a:r>
            <a:endParaRPr lang="en-US" dirty="0"/>
          </a:p>
        </p:txBody>
      </p:sp>
      <p:sp>
        <p:nvSpPr>
          <p:cNvPr id="4" name="Slide Number Placeholder 3"/>
          <p:cNvSpPr>
            <a:spLocks noGrp="1"/>
          </p:cNvSpPr>
          <p:nvPr>
            <p:ph type="sldNum" sz="quarter" idx="10"/>
          </p:nvPr>
        </p:nvSpPr>
        <p:spPr/>
        <p:txBody>
          <a:bodyPr/>
          <a:lstStyle/>
          <a:p>
            <a:pPr>
              <a:defRPr/>
            </a:pPr>
            <a:fld id="{951F94F5-58D1-42ED-AB38-DD97D2E49478}" type="slidenum">
              <a:rPr lang="en-US" smtClean="0"/>
              <a:pPr>
                <a:defRPr/>
              </a:pPr>
              <a:t>10</a:t>
            </a:fld>
            <a:endParaRPr lang="en-US"/>
          </a:p>
        </p:txBody>
      </p:sp>
    </p:spTree>
    <p:extLst>
      <p:ext uri="{BB962C8B-B14F-4D97-AF65-F5344CB8AC3E}">
        <p14:creationId xmlns:p14="http://schemas.microsoft.com/office/powerpoint/2010/main" val="18488728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Top left: Think</a:t>
            </a:r>
            <a:r>
              <a:rPr lang="en-US" baseline="0" dirty="0"/>
              <a:t> like people --- cognitive science, neuroscience</a:t>
            </a:r>
          </a:p>
          <a:p>
            <a:endParaRPr lang="en-US" baseline="0" dirty="0"/>
          </a:p>
          <a:p>
            <a:r>
              <a:rPr lang="en-US" baseline="0" dirty="0"/>
              <a:t>Bottom left: act like people --- actually very early definition, dating back to Alan Turing --- Turing test;  problem to do really well you start focusing on things like don’t answer too quickly what the square root of 1412 is, don’t spell too well,  and make sure you have a favorite movie etc.  So it wasn’t really leading us to build intelligence</a:t>
            </a:r>
          </a:p>
          <a:p>
            <a:endParaRPr lang="en-US" baseline="0" dirty="0"/>
          </a:p>
          <a:p>
            <a:r>
              <a:rPr lang="en-US" baseline="0" dirty="0"/>
              <a:t>Think rationally – long tradition dating back to Aristotle --- but not a winner, because difficult to encode how to think, and in the end it’s not about how you think, it’s about how you end up acting</a:t>
            </a:r>
            <a:endParaRPr lang="en-US" dirty="0"/>
          </a:p>
        </p:txBody>
      </p:sp>
      <p:sp>
        <p:nvSpPr>
          <p:cNvPr id="4" name="Slide Number Placeholder 3"/>
          <p:cNvSpPr>
            <a:spLocks noGrp="1"/>
          </p:cNvSpPr>
          <p:nvPr>
            <p:ph type="sldNum" sz="quarter" idx="10"/>
          </p:nvPr>
        </p:nvSpPr>
        <p:spPr/>
        <p:txBody>
          <a:bodyPr/>
          <a:lstStyle/>
          <a:p>
            <a:pPr>
              <a:defRPr/>
            </a:pPr>
            <a:fld id="{951F94F5-58D1-42ED-AB38-DD97D2E49478}" type="slidenum">
              <a:rPr lang="en-US" smtClean="0"/>
              <a:pPr>
                <a:defRPr/>
              </a:pPr>
              <a:t>11</a:t>
            </a:fld>
            <a:endParaRPr lang="en-US"/>
          </a:p>
        </p:txBody>
      </p:sp>
    </p:spTree>
    <p:extLst>
      <p:ext uri="{BB962C8B-B14F-4D97-AF65-F5344CB8AC3E}">
        <p14:creationId xmlns:p14="http://schemas.microsoft.com/office/powerpoint/2010/main" val="21258952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88E0E4-2FF9-D642-903E-D1AE3C9B5C14}" type="slidenum">
              <a:rPr lang="en-US" smtClean="0"/>
              <a:t>13</a:t>
            </a:fld>
            <a:endParaRPr lang="en-US"/>
          </a:p>
        </p:txBody>
      </p:sp>
    </p:spTree>
    <p:extLst>
      <p:ext uri="{BB962C8B-B14F-4D97-AF65-F5344CB8AC3E}">
        <p14:creationId xmlns:p14="http://schemas.microsoft.com/office/powerpoint/2010/main" val="265727450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653F7F-A249-F443-B60E-AC4643D570C8}"/>
              </a:ext>
            </a:extLst>
          </p:cNvPr>
          <p:cNvSpPr>
            <a:spLocks noGrp="1"/>
          </p:cNvSpPr>
          <p:nvPr>
            <p:ph type="ctrTitle" hasCustomPrompt="1"/>
          </p:nvPr>
        </p:nvSpPr>
        <p:spPr>
          <a:xfrm>
            <a:off x="457200" y="1122363"/>
            <a:ext cx="11350171" cy="1250723"/>
          </a:xfrm>
        </p:spPr>
        <p:txBody>
          <a:bodyPr anchor="b"/>
          <a:lstStyle>
            <a:lvl1pPr algn="ctr">
              <a:defRPr sz="6000">
                <a:solidFill>
                  <a:srgbClr val="C00000"/>
                </a:solidFill>
              </a:defRPr>
            </a:lvl1pPr>
          </a:lstStyle>
          <a:p>
            <a:r>
              <a:rPr lang="en-US" dirty="0"/>
              <a:t>&lt;Topic&gt;</a:t>
            </a:r>
          </a:p>
        </p:txBody>
      </p:sp>
      <p:pic>
        <p:nvPicPr>
          <p:cNvPr id="7" name="Picture 6">
            <a:extLst>
              <a:ext uri="{FF2B5EF4-FFF2-40B4-BE49-F238E27FC236}">
                <a16:creationId xmlns:a16="http://schemas.microsoft.com/office/drawing/2014/main" id="{7483CFC8-047F-C941-8585-D09B9904EADB}"/>
              </a:ext>
            </a:extLst>
          </p:cNvPr>
          <p:cNvPicPr>
            <a:picLocks noChangeAspect="1"/>
          </p:cNvPicPr>
          <p:nvPr userDrawn="1"/>
        </p:nvPicPr>
        <p:blipFill>
          <a:blip r:embed="rId2"/>
          <a:stretch>
            <a:fillRect/>
          </a:stretch>
        </p:blipFill>
        <p:spPr>
          <a:xfrm>
            <a:off x="8810172" y="5522231"/>
            <a:ext cx="3381828" cy="1902278"/>
          </a:xfrm>
          <a:prstGeom prst="rect">
            <a:avLst/>
          </a:prstGeom>
        </p:spPr>
      </p:pic>
    </p:spTree>
    <p:extLst>
      <p:ext uri="{BB962C8B-B14F-4D97-AF65-F5344CB8AC3E}">
        <p14:creationId xmlns:p14="http://schemas.microsoft.com/office/powerpoint/2010/main" val="40436918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F5A2A7-066E-9046-8121-95F264DCE62A}"/>
              </a:ext>
            </a:extLst>
          </p:cNvPr>
          <p:cNvSpPr>
            <a:spLocks noGrp="1"/>
          </p:cNvSpPr>
          <p:nvPr>
            <p:ph type="title"/>
          </p:nvPr>
        </p:nvSpPr>
        <p:spPr>
          <a:xfrm>
            <a:off x="294640" y="254000"/>
            <a:ext cx="11724640" cy="915988"/>
          </a:xfrm>
        </p:spPr>
        <p:txBody>
          <a:bodyPr/>
          <a:lstStyle>
            <a:lvl1pPr>
              <a:defRPr>
                <a:solidFill>
                  <a:srgbClr val="C00000"/>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5A01E8D3-1287-3744-8FAF-4A40CD8A89BD}"/>
              </a:ext>
            </a:extLst>
          </p:cNvPr>
          <p:cNvSpPr>
            <a:spLocks noGrp="1"/>
          </p:cNvSpPr>
          <p:nvPr>
            <p:ph idx="1"/>
          </p:nvPr>
        </p:nvSpPr>
        <p:spPr>
          <a:xfrm>
            <a:off x="294640" y="1612906"/>
            <a:ext cx="11724640" cy="456405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5" name="Straight Connector 4">
            <a:extLst>
              <a:ext uri="{FF2B5EF4-FFF2-40B4-BE49-F238E27FC236}">
                <a16:creationId xmlns:a16="http://schemas.microsoft.com/office/drawing/2014/main" id="{EBB578A5-C01B-5746-8F37-A8507C26D5D1}"/>
              </a:ext>
            </a:extLst>
          </p:cNvPr>
          <p:cNvCxnSpPr/>
          <p:nvPr userDrawn="1"/>
        </p:nvCxnSpPr>
        <p:spPr>
          <a:xfrm>
            <a:off x="296672" y="1348740"/>
            <a:ext cx="11722608" cy="0"/>
          </a:xfrm>
          <a:prstGeom prst="line">
            <a:avLst/>
          </a:prstGeom>
          <a:ln w="31750">
            <a:solidFill>
              <a:srgbClr val="C00000"/>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918568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3523303-7D4B-6B4F-B80C-1ED0C4CFCAE7}"/>
              </a:ext>
            </a:extLst>
          </p:cNvPr>
          <p:cNvSpPr>
            <a:spLocks noGrp="1"/>
          </p:cNvSpPr>
          <p:nvPr>
            <p:ph type="body" idx="1"/>
          </p:nvPr>
        </p:nvSpPr>
        <p:spPr>
          <a:xfrm>
            <a:off x="294640" y="1681163"/>
            <a:ext cx="5702935" cy="456555"/>
          </a:xfrm>
        </p:spPr>
        <p:txBody>
          <a:bodyPr anchor="b">
            <a:normAutofit/>
          </a:bodyPr>
          <a:lstStyle>
            <a:lvl1pPr marL="0" indent="0">
              <a:buNone/>
              <a:defRPr sz="2800" b="0">
                <a:solidFill>
                  <a:srgbClr val="C0000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8AD4AFBE-D4EB-0E40-8B47-1079AF3A68BD}"/>
              </a:ext>
            </a:extLst>
          </p:cNvPr>
          <p:cNvSpPr>
            <a:spLocks noGrp="1"/>
          </p:cNvSpPr>
          <p:nvPr>
            <p:ph sz="half" idx="2"/>
          </p:nvPr>
        </p:nvSpPr>
        <p:spPr>
          <a:xfrm>
            <a:off x="294640" y="2505075"/>
            <a:ext cx="5702935" cy="3684588"/>
          </a:xfrm>
        </p:spPr>
        <p:txBody>
          <a:bodyPr/>
          <a:lstStyle>
            <a:lvl1pPr>
              <a:defRPr sz="2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12B0DBDC-D697-2741-A295-168C772A4E0D}"/>
              </a:ext>
            </a:extLst>
          </p:cNvPr>
          <p:cNvSpPr>
            <a:spLocks noGrp="1"/>
          </p:cNvSpPr>
          <p:nvPr>
            <p:ph type="body" sz="quarter" idx="3"/>
          </p:nvPr>
        </p:nvSpPr>
        <p:spPr>
          <a:xfrm>
            <a:off x="6256400" y="1681163"/>
            <a:ext cx="5762879" cy="456544"/>
          </a:xfrm>
        </p:spPr>
        <p:txBody>
          <a:bodyPr anchor="b">
            <a:normAutofit/>
          </a:bodyPr>
          <a:lstStyle>
            <a:lvl1pPr marL="0" indent="0">
              <a:buNone/>
              <a:defRPr sz="2800" b="0">
                <a:solidFill>
                  <a:srgbClr val="C0000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B63E66BE-92C4-FC4C-AC21-FE8A32C96851}"/>
              </a:ext>
            </a:extLst>
          </p:cNvPr>
          <p:cNvSpPr>
            <a:spLocks noGrp="1"/>
          </p:cNvSpPr>
          <p:nvPr>
            <p:ph sz="quarter" idx="4"/>
          </p:nvPr>
        </p:nvSpPr>
        <p:spPr>
          <a:xfrm>
            <a:off x="6256400" y="2505075"/>
            <a:ext cx="5762880" cy="3684588"/>
          </a:xfrm>
        </p:spPr>
        <p:txBody>
          <a:bodyPr/>
          <a:lstStyle>
            <a:lvl1pPr>
              <a:defRPr sz="2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1">
            <a:extLst>
              <a:ext uri="{FF2B5EF4-FFF2-40B4-BE49-F238E27FC236}">
                <a16:creationId xmlns:a16="http://schemas.microsoft.com/office/drawing/2014/main" id="{9DC15DA5-5933-2E4C-893D-A908BD329087}"/>
              </a:ext>
            </a:extLst>
          </p:cNvPr>
          <p:cNvSpPr>
            <a:spLocks noGrp="1"/>
          </p:cNvSpPr>
          <p:nvPr>
            <p:ph type="title"/>
          </p:nvPr>
        </p:nvSpPr>
        <p:spPr>
          <a:xfrm>
            <a:off x="294640" y="254000"/>
            <a:ext cx="11724640" cy="915988"/>
          </a:xfrm>
        </p:spPr>
        <p:txBody>
          <a:bodyPr/>
          <a:lstStyle>
            <a:lvl1pPr>
              <a:defRPr>
                <a:solidFill>
                  <a:srgbClr val="C00000"/>
                </a:solidFill>
              </a:defRPr>
            </a:lvl1pPr>
          </a:lstStyle>
          <a:p>
            <a:r>
              <a:rPr lang="en-US" dirty="0"/>
              <a:t>Click to edit Master title style</a:t>
            </a:r>
          </a:p>
        </p:txBody>
      </p:sp>
      <p:cxnSp>
        <p:nvCxnSpPr>
          <p:cNvPr id="8" name="Straight Connector 7">
            <a:extLst>
              <a:ext uri="{FF2B5EF4-FFF2-40B4-BE49-F238E27FC236}">
                <a16:creationId xmlns:a16="http://schemas.microsoft.com/office/drawing/2014/main" id="{B5F5A316-8BF4-6148-A76F-D966A9DBE321}"/>
              </a:ext>
            </a:extLst>
          </p:cNvPr>
          <p:cNvCxnSpPr/>
          <p:nvPr userDrawn="1"/>
        </p:nvCxnSpPr>
        <p:spPr>
          <a:xfrm>
            <a:off x="296672" y="1348740"/>
            <a:ext cx="11722608" cy="0"/>
          </a:xfrm>
          <a:prstGeom prst="line">
            <a:avLst/>
          </a:prstGeom>
          <a:ln w="31750">
            <a:solidFill>
              <a:srgbClr val="C00000"/>
            </a:solidFill>
            <a:prstDash val="solid"/>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B80FDD41-D99A-A14A-836E-655A91E30D8C}"/>
              </a:ext>
            </a:extLst>
          </p:cNvPr>
          <p:cNvCxnSpPr>
            <a:cxnSpLocks/>
          </p:cNvCxnSpPr>
          <p:nvPr userDrawn="1"/>
        </p:nvCxnSpPr>
        <p:spPr>
          <a:xfrm>
            <a:off x="6145428" y="1681163"/>
            <a:ext cx="0" cy="4508500"/>
          </a:xfrm>
          <a:prstGeom prst="line">
            <a:avLst/>
          </a:prstGeom>
          <a:ln w="22225">
            <a:solidFill>
              <a:srgbClr val="C00000"/>
            </a:solidFill>
            <a:prstDash val="solid"/>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68A03C1A-2431-1A4A-8332-630616C534BD}"/>
              </a:ext>
            </a:extLst>
          </p:cNvPr>
          <p:cNvCxnSpPr>
            <a:cxnSpLocks/>
          </p:cNvCxnSpPr>
          <p:nvPr userDrawn="1"/>
        </p:nvCxnSpPr>
        <p:spPr>
          <a:xfrm>
            <a:off x="234696" y="2230186"/>
            <a:ext cx="5762879" cy="0"/>
          </a:xfrm>
          <a:prstGeom prst="line">
            <a:avLst/>
          </a:prstGeom>
          <a:ln w="22225">
            <a:solidFill>
              <a:srgbClr val="C00000"/>
            </a:solidFill>
            <a:prstDash val="solid"/>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3D423DE-EE3D-144E-8305-FAD82E00DC73}"/>
              </a:ext>
            </a:extLst>
          </p:cNvPr>
          <p:cNvCxnSpPr>
            <a:cxnSpLocks/>
          </p:cNvCxnSpPr>
          <p:nvPr userDrawn="1"/>
        </p:nvCxnSpPr>
        <p:spPr>
          <a:xfrm>
            <a:off x="6256401" y="2230186"/>
            <a:ext cx="5762879" cy="0"/>
          </a:xfrm>
          <a:prstGeom prst="line">
            <a:avLst/>
          </a:prstGeom>
          <a:ln w="22225">
            <a:solidFill>
              <a:srgbClr val="C00000"/>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249795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784DFD9-2B07-AE4F-9A3C-2EEFC6FB239C}"/>
              </a:ext>
            </a:extLst>
          </p:cNvPr>
          <p:cNvSpPr>
            <a:spLocks noGrp="1"/>
          </p:cNvSpPr>
          <p:nvPr>
            <p:ph type="title"/>
          </p:nvPr>
        </p:nvSpPr>
        <p:spPr>
          <a:xfrm>
            <a:off x="294640" y="254000"/>
            <a:ext cx="11724640" cy="915988"/>
          </a:xfrm>
        </p:spPr>
        <p:txBody>
          <a:bodyPr/>
          <a:lstStyle>
            <a:lvl1pPr>
              <a:defRPr>
                <a:solidFill>
                  <a:srgbClr val="C00000"/>
                </a:solidFill>
              </a:defRPr>
            </a:lvl1pPr>
          </a:lstStyle>
          <a:p>
            <a:r>
              <a:rPr lang="en-US" dirty="0"/>
              <a:t>Click to edit Master title style</a:t>
            </a:r>
          </a:p>
        </p:txBody>
      </p:sp>
      <p:cxnSp>
        <p:nvCxnSpPr>
          <p:cNvPr id="4" name="Straight Connector 3">
            <a:extLst>
              <a:ext uri="{FF2B5EF4-FFF2-40B4-BE49-F238E27FC236}">
                <a16:creationId xmlns:a16="http://schemas.microsoft.com/office/drawing/2014/main" id="{C72471FE-D852-2441-85E8-46B1B30A4C7F}"/>
              </a:ext>
            </a:extLst>
          </p:cNvPr>
          <p:cNvCxnSpPr/>
          <p:nvPr userDrawn="1"/>
        </p:nvCxnSpPr>
        <p:spPr>
          <a:xfrm>
            <a:off x="296672" y="1348740"/>
            <a:ext cx="11722608" cy="0"/>
          </a:xfrm>
          <a:prstGeom prst="line">
            <a:avLst/>
          </a:prstGeom>
          <a:ln w="31750">
            <a:solidFill>
              <a:srgbClr val="C00000"/>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671832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24887406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76F32A6-A96D-DA45-A47A-D02A0A9FC6D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E98DD3DD-323F-6F4A-9A75-123C3C9D6CE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2321735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3" r:id="rId3"/>
    <p:sldLayoutId id="2147483655" r:id="rId4"/>
    <p:sldLayoutId id="2147483656" r:id="rId5"/>
  </p:sldLayoutIdLst>
  <p:txStyles>
    <p:titleStyle>
      <a:lvl1pPr algn="l" defTabSz="914400" rtl="0" eaLnBrk="1" latinLnBrk="0" hangingPunct="1">
        <a:lnSpc>
          <a:spcPct val="90000"/>
        </a:lnSpc>
        <a:spcBef>
          <a:spcPct val="0"/>
        </a:spcBef>
        <a:buNone/>
        <a:defRPr sz="4400" b="1" kern="1200">
          <a:solidFill>
            <a:srgbClr val="C00000"/>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Courier New" panose="02070309020205020404" pitchFamily="49" charset="0"/>
        <a:buChar char="o"/>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pitchFamily="2"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pitchFamily="2" charset="2"/>
        <a:buChar char="Ø"/>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pitchFamily="2" charset="2"/>
        <a:buChar char="ü"/>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ai.berkeley.edu/"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8.tif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hyperlink" Target="https://sites.google.com/view/cse-5521sp2021/home"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3.xml.rels><?xml version="1.0" encoding="UTF-8" standalone="yes"?>
<Relationships xmlns="http://schemas.openxmlformats.org/package/2006/relationships"><Relationship Id="rId3" Type="http://schemas.openxmlformats.org/officeDocument/2006/relationships/hyperlink" Target="https://piazza.com/class/kjre9a17ts1j"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5"/>
          <p:cNvSpPr>
            <a:spLocks noGrp="1" noChangeArrowheads="1"/>
          </p:cNvSpPr>
          <p:nvPr>
            <p:ph type="ctrTitle"/>
          </p:nvPr>
        </p:nvSpPr>
        <p:spPr>
          <a:xfrm>
            <a:off x="188843" y="1263375"/>
            <a:ext cx="12192000" cy="1470025"/>
          </a:xfrm>
        </p:spPr>
        <p:txBody>
          <a:bodyPr>
            <a:normAutofit fontScale="90000"/>
          </a:bodyPr>
          <a:lstStyle/>
          <a:p>
            <a:pPr eaLnBrk="1" hangingPunct="1"/>
            <a:r>
              <a:rPr lang="en-US" dirty="0"/>
              <a:t>CSE 3521: </a:t>
            </a:r>
            <a:br>
              <a:rPr lang="en-US" dirty="0"/>
            </a:br>
            <a:r>
              <a:rPr lang="en-US" dirty="0"/>
              <a:t>Introduction to Artificial Intelligence</a:t>
            </a:r>
            <a:br>
              <a:rPr lang="en-US" dirty="0"/>
            </a:br>
            <a:endParaRPr lang="en-US" sz="3600" dirty="0"/>
          </a:p>
        </p:txBody>
      </p:sp>
      <p:sp>
        <p:nvSpPr>
          <p:cNvPr id="5124" name="Text Box 7"/>
          <p:cNvSpPr txBox="1">
            <a:spLocks noChangeArrowheads="1"/>
          </p:cNvSpPr>
          <p:nvPr/>
        </p:nvSpPr>
        <p:spPr bwMode="auto">
          <a:xfrm>
            <a:off x="1524000" y="6248402"/>
            <a:ext cx="5867400" cy="461663"/>
          </a:xfrm>
          <a:prstGeom prst="rect">
            <a:avLst/>
          </a:prstGeom>
          <a:noFill/>
          <a:ln w="9525">
            <a:noFill/>
            <a:miter lim="800000"/>
            <a:headEnd/>
            <a:tailEnd/>
          </a:ln>
        </p:spPr>
        <p:txBody>
          <a:bodyPr lIns="91439" tIns="45719" rIns="91439" bIns="45719">
            <a:spAutoFit/>
          </a:bodyPr>
          <a:lstStyle/>
          <a:p>
            <a:pPr>
              <a:spcBef>
                <a:spcPct val="50000"/>
              </a:spcBef>
            </a:pPr>
            <a:endParaRPr lang="en-US" sz="2400"/>
          </a:p>
        </p:txBody>
      </p:sp>
      <p:sp>
        <p:nvSpPr>
          <p:cNvPr id="5125" name="Text Box 8"/>
          <p:cNvSpPr txBox="1">
            <a:spLocks noChangeArrowheads="1"/>
          </p:cNvSpPr>
          <p:nvPr/>
        </p:nvSpPr>
        <p:spPr bwMode="auto">
          <a:xfrm>
            <a:off x="-28625" y="6479233"/>
            <a:ext cx="6202018" cy="261608"/>
          </a:xfrm>
          <a:prstGeom prst="rect">
            <a:avLst/>
          </a:prstGeom>
          <a:noFill/>
          <a:ln w="9525">
            <a:noFill/>
            <a:miter lim="800000"/>
            <a:headEnd/>
            <a:tailEnd/>
          </a:ln>
        </p:spPr>
        <p:txBody>
          <a:bodyPr wrap="square" lIns="91439" tIns="45719" rIns="91439" bIns="45719">
            <a:spAutoFit/>
          </a:bodyPr>
          <a:lstStyle/>
          <a:p>
            <a:pPr algn="ctr">
              <a:spcBef>
                <a:spcPct val="50000"/>
              </a:spcBef>
            </a:pPr>
            <a:r>
              <a:rPr lang="en-US" sz="1100" dirty="0">
                <a:latin typeface="Calibri"/>
                <a:cs typeface="Calibri"/>
              </a:rPr>
              <a:t>[These slides are partially adapted from </a:t>
            </a:r>
            <a:r>
              <a:rPr lang="en-US" sz="1100" dirty="0">
                <a:cs typeface="Calibri"/>
              </a:rPr>
              <a:t>the </a:t>
            </a:r>
            <a:r>
              <a:rPr lang="en-US" sz="1100" dirty="0">
                <a:cs typeface="Calibri"/>
                <a:hlinkClick r:id="rId3"/>
              </a:rPr>
              <a:t>UC Berkeley. </a:t>
            </a:r>
            <a:r>
              <a:rPr lang="en-US" sz="1100" dirty="0">
                <a:latin typeface="Calibri"/>
                <a:cs typeface="Calibri"/>
                <a:hlinkClick r:id="rId3"/>
              </a:rPr>
              <a:t>CS188 Intro to AI</a:t>
            </a:r>
            <a:r>
              <a:rPr lang="en-US" sz="1100" dirty="0">
                <a:latin typeface="Calibri"/>
                <a:cs typeface="Calibri"/>
              </a:rPr>
              <a:t> at UC Berkeley]</a:t>
            </a:r>
          </a:p>
        </p:txBody>
      </p:sp>
      <p:pic>
        <p:nvPicPr>
          <p:cNvPr id="26625" name="Picture 1" descr="C:\Temp\ketrina\Lecture1-Introduction.png"/>
          <p:cNvPicPr>
            <a:picLocks noChangeAspect="1" noChangeArrowheads="1"/>
          </p:cNvPicPr>
          <p:nvPr/>
        </p:nvPicPr>
        <p:blipFill>
          <a:blip r:embed="rId4" cstate="print"/>
          <a:srcRect/>
          <a:stretch>
            <a:fillRect/>
          </a:stretch>
        </p:blipFill>
        <p:spPr bwMode="auto">
          <a:xfrm>
            <a:off x="3072384" y="2466283"/>
            <a:ext cx="5245344" cy="2342669"/>
          </a:xfrm>
          <a:prstGeom prst="rect">
            <a:avLst/>
          </a:prstGeom>
          <a:noFill/>
        </p:spPr>
      </p:pic>
    </p:spTree>
    <p:extLst>
      <p:ext uri="{BB962C8B-B14F-4D97-AF65-F5344CB8AC3E}">
        <p14:creationId xmlns:p14="http://schemas.microsoft.com/office/powerpoint/2010/main" val="41673204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pPr eaLnBrk="1" hangingPunct="1"/>
            <a:r>
              <a:rPr lang="en-US" dirty="0"/>
              <a:t>What is AI?</a:t>
            </a:r>
          </a:p>
        </p:txBody>
      </p:sp>
      <p:sp>
        <p:nvSpPr>
          <p:cNvPr id="11279" name="Text Box 16"/>
          <p:cNvSpPr txBox="1">
            <a:spLocks noChangeArrowheads="1"/>
          </p:cNvSpPr>
          <p:nvPr/>
        </p:nvSpPr>
        <p:spPr bwMode="auto">
          <a:xfrm>
            <a:off x="2870200" y="1397001"/>
            <a:ext cx="7391400" cy="584773"/>
          </a:xfrm>
          <a:prstGeom prst="rect">
            <a:avLst/>
          </a:prstGeom>
          <a:noFill/>
          <a:ln w="9525">
            <a:noFill/>
            <a:miter lim="800000"/>
            <a:headEnd/>
            <a:tailEnd/>
          </a:ln>
        </p:spPr>
        <p:txBody>
          <a:bodyPr lIns="91439" tIns="45719" rIns="91439" bIns="45719">
            <a:spAutoFit/>
          </a:bodyPr>
          <a:lstStyle/>
          <a:p>
            <a:pPr>
              <a:spcBef>
                <a:spcPct val="50000"/>
              </a:spcBef>
            </a:pPr>
            <a:r>
              <a:rPr lang="en-US" sz="3200" dirty="0">
                <a:latin typeface="Calibri" pitchFamily="34" charset="0"/>
              </a:rPr>
              <a:t>The science of making machines that:</a:t>
            </a:r>
          </a:p>
        </p:txBody>
      </p:sp>
      <p:sp>
        <p:nvSpPr>
          <p:cNvPr id="7" name="TextBox 6"/>
          <p:cNvSpPr txBox="1"/>
          <p:nvPr/>
        </p:nvSpPr>
        <p:spPr>
          <a:xfrm>
            <a:off x="406400" y="2819401"/>
            <a:ext cx="2844800" cy="502766"/>
          </a:xfrm>
          <a:prstGeom prst="rect">
            <a:avLst/>
          </a:prstGeom>
          <a:noFill/>
        </p:spPr>
        <p:txBody>
          <a:bodyPr wrap="square" rtlCol="0">
            <a:spAutoFit/>
          </a:bodyPr>
          <a:lstStyle/>
          <a:p>
            <a:pPr algn="ctr"/>
            <a:r>
              <a:rPr lang="en-US" sz="2667" dirty="0">
                <a:solidFill>
                  <a:schemeClr val="accent2"/>
                </a:solidFill>
                <a:latin typeface="Calibri" pitchFamily="34" charset="0"/>
              </a:rPr>
              <a:t>Think like people</a:t>
            </a:r>
          </a:p>
        </p:txBody>
      </p:sp>
      <p:sp>
        <p:nvSpPr>
          <p:cNvPr id="8" name="TextBox 7"/>
          <p:cNvSpPr txBox="1"/>
          <p:nvPr/>
        </p:nvSpPr>
        <p:spPr>
          <a:xfrm>
            <a:off x="406400" y="4866958"/>
            <a:ext cx="2844800" cy="502766"/>
          </a:xfrm>
          <a:prstGeom prst="rect">
            <a:avLst/>
          </a:prstGeom>
          <a:noFill/>
        </p:spPr>
        <p:txBody>
          <a:bodyPr wrap="square" rtlCol="0">
            <a:spAutoFit/>
          </a:bodyPr>
          <a:lstStyle/>
          <a:p>
            <a:pPr algn="ctr"/>
            <a:r>
              <a:rPr lang="en-US" sz="2667" dirty="0">
                <a:solidFill>
                  <a:schemeClr val="accent2"/>
                </a:solidFill>
                <a:latin typeface="Calibri" pitchFamily="34" charset="0"/>
              </a:rPr>
              <a:t>Act like people</a:t>
            </a:r>
          </a:p>
        </p:txBody>
      </p:sp>
      <p:sp>
        <p:nvSpPr>
          <p:cNvPr id="9" name="TextBox 8"/>
          <p:cNvSpPr txBox="1"/>
          <p:nvPr/>
        </p:nvSpPr>
        <p:spPr>
          <a:xfrm>
            <a:off x="8839200" y="2819401"/>
            <a:ext cx="2844800" cy="502766"/>
          </a:xfrm>
          <a:prstGeom prst="rect">
            <a:avLst/>
          </a:prstGeom>
          <a:noFill/>
        </p:spPr>
        <p:txBody>
          <a:bodyPr wrap="square" rtlCol="0">
            <a:spAutoFit/>
          </a:bodyPr>
          <a:lstStyle/>
          <a:p>
            <a:pPr algn="ctr"/>
            <a:r>
              <a:rPr lang="en-US" sz="2667" dirty="0">
                <a:solidFill>
                  <a:schemeClr val="accent2"/>
                </a:solidFill>
                <a:latin typeface="Calibri" pitchFamily="34" charset="0"/>
              </a:rPr>
              <a:t>Think rationally</a:t>
            </a:r>
          </a:p>
        </p:txBody>
      </p:sp>
      <p:sp>
        <p:nvSpPr>
          <p:cNvPr id="10" name="TextBox 9"/>
          <p:cNvSpPr txBox="1"/>
          <p:nvPr/>
        </p:nvSpPr>
        <p:spPr>
          <a:xfrm>
            <a:off x="8839200" y="4866957"/>
            <a:ext cx="2844800" cy="502766"/>
          </a:xfrm>
          <a:prstGeom prst="rect">
            <a:avLst/>
          </a:prstGeom>
          <a:noFill/>
        </p:spPr>
        <p:txBody>
          <a:bodyPr wrap="square" rtlCol="0">
            <a:spAutoFit/>
          </a:bodyPr>
          <a:lstStyle/>
          <a:p>
            <a:pPr algn="ctr"/>
            <a:r>
              <a:rPr lang="en-US" sz="2667" dirty="0">
                <a:solidFill>
                  <a:schemeClr val="accent2"/>
                </a:solidFill>
                <a:latin typeface="Calibri" pitchFamily="34" charset="0"/>
              </a:rPr>
              <a:t>Act rationally</a:t>
            </a:r>
          </a:p>
        </p:txBody>
      </p:sp>
      <p:pic>
        <p:nvPicPr>
          <p:cNvPr id="2" name="Picture 1"/>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3352800" y="2209800"/>
            <a:ext cx="5418667" cy="4064000"/>
          </a:xfrm>
          <a:prstGeom prst="rect">
            <a:avLst/>
          </a:prstGeom>
          <a:noFill/>
        </p:spPr>
      </p:pic>
    </p:spTree>
    <p:extLst>
      <p:ext uri="{BB962C8B-B14F-4D97-AF65-F5344CB8AC3E}">
        <p14:creationId xmlns:p14="http://schemas.microsoft.com/office/powerpoint/2010/main" val="33354794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pPr eaLnBrk="1" hangingPunct="1"/>
            <a:r>
              <a:rPr lang="en-US"/>
              <a:t>What is AI?</a:t>
            </a:r>
          </a:p>
        </p:txBody>
      </p:sp>
      <p:grpSp>
        <p:nvGrpSpPr>
          <p:cNvPr id="12" name="Group 11">
            <a:extLst>
              <a:ext uri="{FF2B5EF4-FFF2-40B4-BE49-F238E27FC236}">
                <a16:creationId xmlns:a16="http://schemas.microsoft.com/office/drawing/2014/main" id="{1533BBBA-1893-634E-A7BD-CC32BB71091D}"/>
              </a:ext>
            </a:extLst>
          </p:cNvPr>
          <p:cNvGrpSpPr/>
          <p:nvPr/>
        </p:nvGrpSpPr>
        <p:grpSpPr>
          <a:xfrm>
            <a:off x="6269145" y="1991042"/>
            <a:ext cx="5537668" cy="3097480"/>
            <a:chOff x="3687472" y="1991042"/>
            <a:chExt cx="8119341" cy="3320430"/>
          </a:xfrm>
        </p:grpSpPr>
        <p:sp>
          <p:nvSpPr>
            <p:cNvPr id="9" name="TextBox 8"/>
            <p:cNvSpPr txBox="1"/>
            <p:nvPr/>
          </p:nvSpPr>
          <p:spPr>
            <a:xfrm>
              <a:off x="9678185" y="2423476"/>
              <a:ext cx="2128628" cy="369332"/>
            </a:xfrm>
            <a:prstGeom prst="rect">
              <a:avLst/>
            </a:prstGeom>
            <a:noFill/>
          </p:spPr>
          <p:txBody>
            <a:bodyPr wrap="square" rtlCol="0">
              <a:spAutoFit/>
            </a:bodyPr>
            <a:lstStyle/>
            <a:p>
              <a:pPr algn="ctr"/>
              <a:r>
                <a:rPr lang="en-US" dirty="0">
                  <a:solidFill>
                    <a:schemeClr val="accent2"/>
                  </a:solidFill>
                  <a:latin typeface="Calibri" pitchFamily="34" charset="0"/>
                </a:rPr>
                <a:t>Think rationally</a:t>
              </a:r>
            </a:p>
          </p:txBody>
        </p:sp>
        <p:grpSp>
          <p:nvGrpSpPr>
            <p:cNvPr id="6" name="Group 5">
              <a:extLst>
                <a:ext uri="{FF2B5EF4-FFF2-40B4-BE49-F238E27FC236}">
                  <a16:creationId xmlns:a16="http://schemas.microsoft.com/office/drawing/2014/main" id="{0FAF50F2-3264-8148-8A86-F996E85F3C6E}"/>
                </a:ext>
              </a:extLst>
            </p:cNvPr>
            <p:cNvGrpSpPr/>
            <p:nvPr/>
          </p:nvGrpSpPr>
          <p:grpSpPr>
            <a:xfrm>
              <a:off x="3687472" y="1991042"/>
              <a:ext cx="7960773" cy="3320430"/>
              <a:chOff x="3687472" y="1991042"/>
              <a:chExt cx="7960773" cy="3320430"/>
            </a:xfrm>
          </p:grpSpPr>
          <p:sp>
            <p:nvSpPr>
              <p:cNvPr id="10" name="TextBox 9"/>
              <p:cNvSpPr txBox="1"/>
              <p:nvPr/>
            </p:nvSpPr>
            <p:spPr>
              <a:xfrm>
                <a:off x="9987177" y="4208008"/>
                <a:ext cx="1661068" cy="692853"/>
              </a:xfrm>
              <a:prstGeom prst="rect">
                <a:avLst/>
              </a:prstGeom>
              <a:noFill/>
            </p:spPr>
            <p:txBody>
              <a:bodyPr wrap="square" rtlCol="0">
                <a:spAutoFit/>
              </a:bodyPr>
              <a:lstStyle/>
              <a:p>
                <a:pPr algn="ctr"/>
                <a:r>
                  <a:rPr lang="en-US" dirty="0">
                    <a:solidFill>
                      <a:schemeClr val="accent2"/>
                    </a:solidFill>
                    <a:latin typeface="Calibri" pitchFamily="34" charset="0"/>
                  </a:rPr>
                  <a:t>Act rationally</a:t>
                </a:r>
              </a:p>
            </p:txBody>
          </p:sp>
          <p:grpSp>
            <p:nvGrpSpPr>
              <p:cNvPr id="5" name="Group 4">
                <a:extLst>
                  <a:ext uri="{FF2B5EF4-FFF2-40B4-BE49-F238E27FC236}">
                    <a16:creationId xmlns:a16="http://schemas.microsoft.com/office/drawing/2014/main" id="{7C2C19DF-BECD-4941-9199-5569BABE9A98}"/>
                  </a:ext>
                </a:extLst>
              </p:cNvPr>
              <p:cNvGrpSpPr/>
              <p:nvPr/>
            </p:nvGrpSpPr>
            <p:grpSpPr>
              <a:xfrm>
                <a:off x="3687472" y="1991042"/>
                <a:ext cx="6299705" cy="3320430"/>
                <a:chOff x="3687472" y="1991042"/>
                <a:chExt cx="6299705" cy="3320430"/>
              </a:xfrm>
            </p:grpSpPr>
            <p:sp>
              <p:nvSpPr>
                <p:cNvPr id="7" name="TextBox 6"/>
                <p:cNvSpPr txBox="1"/>
                <p:nvPr/>
              </p:nvSpPr>
              <p:spPr>
                <a:xfrm>
                  <a:off x="3687472" y="2423476"/>
                  <a:ext cx="2008171" cy="369332"/>
                </a:xfrm>
                <a:prstGeom prst="rect">
                  <a:avLst/>
                </a:prstGeom>
                <a:noFill/>
              </p:spPr>
              <p:txBody>
                <a:bodyPr wrap="square" rtlCol="0">
                  <a:spAutoFit/>
                </a:bodyPr>
                <a:lstStyle/>
                <a:p>
                  <a:pPr algn="ctr"/>
                  <a:r>
                    <a:rPr lang="en-US" dirty="0">
                      <a:solidFill>
                        <a:schemeClr val="accent2"/>
                      </a:solidFill>
                      <a:latin typeface="Calibri" pitchFamily="34" charset="0"/>
                    </a:rPr>
                    <a:t>Think like people</a:t>
                  </a:r>
                </a:p>
              </p:txBody>
            </p:sp>
            <p:sp>
              <p:nvSpPr>
                <p:cNvPr id="8" name="TextBox 7"/>
                <p:cNvSpPr txBox="1"/>
                <p:nvPr/>
              </p:nvSpPr>
              <p:spPr>
                <a:xfrm>
                  <a:off x="3823176" y="4179730"/>
                  <a:ext cx="2008171" cy="369332"/>
                </a:xfrm>
                <a:prstGeom prst="rect">
                  <a:avLst/>
                </a:prstGeom>
                <a:noFill/>
              </p:spPr>
              <p:txBody>
                <a:bodyPr wrap="square" rtlCol="0">
                  <a:spAutoFit/>
                </a:bodyPr>
                <a:lstStyle/>
                <a:p>
                  <a:pPr algn="ctr"/>
                  <a:r>
                    <a:rPr lang="en-US" dirty="0">
                      <a:solidFill>
                        <a:schemeClr val="accent2"/>
                      </a:solidFill>
                      <a:latin typeface="Calibri" pitchFamily="34" charset="0"/>
                    </a:rPr>
                    <a:t>Act like people</a:t>
                  </a:r>
                </a:p>
              </p:txBody>
            </p:sp>
            <p:pic>
              <p:nvPicPr>
                <p:cNvPr id="2" name="Picture 1"/>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5559936" y="1991042"/>
                  <a:ext cx="4427241" cy="3320430"/>
                </a:xfrm>
                <a:prstGeom prst="rect">
                  <a:avLst/>
                </a:prstGeom>
                <a:noFill/>
              </p:spPr>
            </p:pic>
          </p:grpSp>
        </p:grpSp>
      </p:grpSp>
      <p:pic>
        <p:nvPicPr>
          <p:cNvPr id="15" name="Picture 14">
            <a:extLst>
              <a:ext uri="{FF2B5EF4-FFF2-40B4-BE49-F238E27FC236}">
                <a16:creationId xmlns:a16="http://schemas.microsoft.com/office/drawing/2014/main" id="{81A6FF45-C1F8-7645-A5E6-74CD8AD1C625}"/>
              </a:ext>
            </a:extLst>
          </p:cNvPr>
          <p:cNvPicPr>
            <a:picLocks noChangeAspect="1"/>
          </p:cNvPicPr>
          <p:nvPr/>
        </p:nvPicPr>
        <p:blipFill rotWithShape="1">
          <a:blip r:embed="rId4"/>
          <a:srcRect t="1223" r="-2" b="2780"/>
          <a:stretch/>
        </p:blipFill>
        <p:spPr>
          <a:xfrm>
            <a:off x="1032525" y="1991042"/>
            <a:ext cx="3209537" cy="3081009"/>
          </a:xfrm>
          <a:prstGeom prst="rect">
            <a:avLst/>
          </a:prstGeom>
        </p:spPr>
      </p:pic>
      <p:sp>
        <p:nvSpPr>
          <p:cNvPr id="11279" name="Text Box 16"/>
          <p:cNvSpPr txBox="1">
            <a:spLocks noChangeArrowheads="1"/>
          </p:cNvSpPr>
          <p:nvPr/>
        </p:nvSpPr>
        <p:spPr bwMode="auto">
          <a:xfrm>
            <a:off x="964343" y="4779664"/>
            <a:ext cx="3681429" cy="584773"/>
          </a:xfrm>
          <a:prstGeom prst="rect">
            <a:avLst/>
          </a:prstGeom>
          <a:solidFill>
            <a:srgbClr val="FF0000"/>
          </a:solidFill>
          <a:ln w="9525">
            <a:noFill/>
            <a:miter lim="800000"/>
            <a:headEnd/>
            <a:tailEnd/>
          </a:ln>
        </p:spPr>
        <p:txBody>
          <a:bodyPr wrap="square" lIns="91439" tIns="45719" rIns="91439" bIns="45719">
            <a:spAutoFit/>
          </a:bodyPr>
          <a:lstStyle/>
          <a:p>
            <a:pPr>
              <a:spcBef>
                <a:spcPct val="50000"/>
              </a:spcBef>
            </a:pPr>
            <a:r>
              <a:rPr lang="en-US" sz="3200" dirty="0">
                <a:solidFill>
                  <a:schemeClr val="bg1"/>
                </a:solidFill>
                <a:highlight>
                  <a:srgbClr val="FF0000"/>
                </a:highlight>
                <a:latin typeface="Calibri" pitchFamily="34" charset="0"/>
              </a:rPr>
              <a:t> How can we test it?</a:t>
            </a:r>
          </a:p>
        </p:txBody>
      </p:sp>
    </p:spTree>
    <p:extLst>
      <p:ext uri="{BB962C8B-B14F-4D97-AF65-F5344CB8AC3E}">
        <p14:creationId xmlns:p14="http://schemas.microsoft.com/office/powerpoint/2010/main" val="9160535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7BA951-3DAE-4649-8AB7-1BCFB7AE5E38}"/>
              </a:ext>
            </a:extLst>
          </p:cNvPr>
          <p:cNvSpPr>
            <a:spLocks noGrp="1"/>
          </p:cNvSpPr>
          <p:nvPr>
            <p:ph type="title"/>
          </p:nvPr>
        </p:nvSpPr>
        <p:spPr/>
        <p:txBody>
          <a:bodyPr/>
          <a:lstStyle/>
          <a:p>
            <a:r>
              <a:rPr lang="en-US" dirty="0"/>
              <a:t>The Turing Test</a:t>
            </a:r>
          </a:p>
        </p:txBody>
      </p:sp>
      <p:sp>
        <p:nvSpPr>
          <p:cNvPr id="3" name="Content Placeholder 2">
            <a:extLst>
              <a:ext uri="{FF2B5EF4-FFF2-40B4-BE49-F238E27FC236}">
                <a16:creationId xmlns:a16="http://schemas.microsoft.com/office/drawing/2014/main" id="{9A5E26C8-FE00-7644-940F-DDBB3E74BCDB}"/>
              </a:ext>
            </a:extLst>
          </p:cNvPr>
          <p:cNvSpPr>
            <a:spLocks noGrp="1"/>
          </p:cNvSpPr>
          <p:nvPr>
            <p:ph idx="1"/>
          </p:nvPr>
        </p:nvSpPr>
        <p:spPr>
          <a:xfrm>
            <a:off x="294640" y="1612907"/>
            <a:ext cx="9235859" cy="4128018"/>
          </a:xfrm>
        </p:spPr>
        <p:txBody>
          <a:bodyPr>
            <a:normAutofit/>
          </a:bodyPr>
          <a:lstStyle/>
          <a:p>
            <a:r>
              <a:rPr lang="en-US" sz="2400" dirty="0"/>
              <a:t>Ingredients:</a:t>
            </a:r>
          </a:p>
          <a:p>
            <a:pPr lvl="1"/>
            <a:r>
              <a:rPr lang="en-US" sz="2000" dirty="0"/>
              <a:t>Human Judge, unknown Entity</a:t>
            </a:r>
          </a:p>
          <a:p>
            <a:pPr lvl="1"/>
            <a:r>
              <a:rPr lang="en-US" sz="2000" dirty="0"/>
              <a:t>2 computer terminals in different room</a:t>
            </a:r>
            <a:br>
              <a:rPr lang="en-US" sz="2000" dirty="0"/>
            </a:br>
            <a:br>
              <a:rPr lang="en-US" sz="2000" dirty="0"/>
            </a:br>
            <a:endParaRPr lang="en-US" sz="2000" dirty="0"/>
          </a:p>
          <a:p>
            <a:r>
              <a:rPr lang="en-US" sz="2400" dirty="0"/>
              <a:t>Recipe:</a:t>
            </a:r>
          </a:p>
          <a:p>
            <a:pPr lvl="1"/>
            <a:r>
              <a:rPr lang="en-US" sz="2000" dirty="0"/>
              <a:t>Have human Judge sit at one computer</a:t>
            </a:r>
          </a:p>
          <a:p>
            <a:pPr lvl="1"/>
            <a:r>
              <a:rPr lang="en-US" sz="2000" dirty="0"/>
              <a:t>Judge converses with Entity via chat window for 5 minutes</a:t>
            </a:r>
          </a:p>
          <a:p>
            <a:pPr lvl="1"/>
            <a:r>
              <a:rPr lang="en-US" sz="2000" dirty="0"/>
              <a:t>Judge decides if Entity is human or computer</a:t>
            </a:r>
          </a:p>
          <a:p>
            <a:endParaRPr lang="en-US" sz="600" dirty="0"/>
          </a:p>
        </p:txBody>
      </p:sp>
    </p:spTree>
    <p:extLst>
      <p:ext uri="{BB962C8B-B14F-4D97-AF65-F5344CB8AC3E}">
        <p14:creationId xmlns:p14="http://schemas.microsoft.com/office/powerpoint/2010/main" val="8941047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9EAC190-1861-BB4B-B004-7F60FAE122A3}"/>
              </a:ext>
            </a:extLst>
          </p:cNvPr>
          <p:cNvSpPr>
            <a:spLocks noGrp="1"/>
          </p:cNvSpPr>
          <p:nvPr>
            <p:ph type="body" idx="1"/>
          </p:nvPr>
        </p:nvSpPr>
        <p:spPr/>
        <p:txBody>
          <a:bodyPr>
            <a:normAutofit lnSpcReduction="10000"/>
          </a:bodyPr>
          <a:lstStyle/>
          <a:p>
            <a:r>
              <a:rPr lang="en-US" i="1" dirty="0"/>
              <a:t>Left hand side</a:t>
            </a:r>
            <a:endParaRPr lang="en-US" dirty="0"/>
          </a:p>
        </p:txBody>
      </p:sp>
      <p:sp>
        <p:nvSpPr>
          <p:cNvPr id="3" name="Content Placeholder 2">
            <a:extLst>
              <a:ext uri="{FF2B5EF4-FFF2-40B4-BE49-F238E27FC236}">
                <a16:creationId xmlns:a16="http://schemas.microsoft.com/office/drawing/2014/main" id="{15644DA0-B94E-7E45-99C9-B46A45D35DAA}"/>
              </a:ext>
            </a:extLst>
          </p:cNvPr>
          <p:cNvSpPr>
            <a:spLocks noGrp="1"/>
          </p:cNvSpPr>
          <p:nvPr>
            <p:ph sz="half" idx="2"/>
          </p:nvPr>
        </p:nvSpPr>
        <p:spPr/>
        <p:txBody>
          <a:bodyPr>
            <a:normAutofit fontScale="25000" lnSpcReduction="20000"/>
          </a:bodyPr>
          <a:lstStyle/>
          <a:p>
            <a:r>
              <a:rPr lang="en-US" sz="5600" dirty="0"/>
              <a:t>Judge: Hi what’s your name?</a:t>
            </a:r>
          </a:p>
          <a:p>
            <a:r>
              <a:rPr lang="en-US" sz="5600" dirty="0"/>
              <a:t>Entity: I don’t know</a:t>
            </a:r>
          </a:p>
          <a:p>
            <a:r>
              <a:rPr lang="en-US" sz="5600" dirty="0"/>
              <a:t>Judge: My name’s Jane. I live in London. Where do you live?</a:t>
            </a:r>
          </a:p>
          <a:p>
            <a:r>
              <a:rPr lang="en-US" sz="5600" dirty="0"/>
              <a:t>Entity: I live in London as well</a:t>
            </a:r>
          </a:p>
          <a:p>
            <a:r>
              <a:rPr lang="en-US" sz="5600" dirty="0"/>
              <a:t>Judge: Do you like living in London?</a:t>
            </a:r>
          </a:p>
          <a:p>
            <a:r>
              <a:rPr lang="en-US" sz="5600" dirty="0"/>
              <a:t>Entity: Yes I like it because there are a lot of things to do and it is the capital city of England</a:t>
            </a:r>
          </a:p>
          <a:p>
            <a:r>
              <a:rPr lang="en-US" sz="5600" dirty="0"/>
              <a:t>Judge: What’s my name?  </a:t>
            </a:r>
          </a:p>
          <a:p>
            <a:r>
              <a:rPr lang="en-US" sz="5600" dirty="0"/>
              <a:t>Entity: sorry?  </a:t>
            </a:r>
          </a:p>
          <a:p>
            <a:r>
              <a:rPr lang="en-US" sz="5600" dirty="0"/>
              <a:t>Judge: What’s my name? </a:t>
            </a:r>
          </a:p>
          <a:p>
            <a:r>
              <a:rPr lang="en-US" sz="5600" dirty="0"/>
              <a:t>Entity: Jane</a:t>
            </a:r>
          </a:p>
          <a:p>
            <a:r>
              <a:rPr lang="en-US" sz="5600" dirty="0"/>
              <a:t>Judge: And what’s your name?</a:t>
            </a:r>
          </a:p>
          <a:p>
            <a:r>
              <a:rPr lang="en-US" sz="5600" dirty="0"/>
              <a:t>Entity: I don’t know</a:t>
            </a:r>
          </a:p>
          <a:p>
            <a:endParaRPr lang="en-US" dirty="0"/>
          </a:p>
        </p:txBody>
      </p:sp>
      <p:sp>
        <p:nvSpPr>
          <p:cNvPr id="4" name="Text Placeholder 3">
            <a:extLst>
              <a:ext uri="{FF2B5EF4-FFF2-40B4-BE49-F238E27FC236}">
                <a16:creationId xmlns:a16="http://schemas.microsoft.com/office/drawing/2014/main" id="{00C97B94-1492-964D-B85F-2ED89323F2AA}"/>
              </a:ext>
            </a:extLst>
          </p:cNvPr>
          <p:cNvSpPr>
            <a:spLocks noGrp="1"/>
          </p:cNvSpPr>
          <p:nvPr>
            <p:ph type="body" sz="quarter" idx="3"/>
          </p:nvPr>
        </p:nvSpPr>
        <p:spPr/>
        <p:txBody>
          <a:bodyPr>
            <a:normAutofit lnSpcReduction="10000"/>
          </a:bodyPr>
          <a:lstStyle/>
          <a:p>
            <a:r>
              <a:rPr lang="en-US" i="1" dirty="0"/>
              <a:t>Right hand side</a:t>
            </a:r>
            <a:endParaRPr lang="en-US" dirty="0"/>
          </a:p>
        </p:txBody>
      </p:sp>
      <p:sp>
        <p:nvSpPr>
          <p:cNvPr id="5" name="Content Placeholder 4">
            <a:extLst>
              <a:ext uri="{FF2B5EF4-FFF2-40B4-BE49-F238E27FC236}">
                <a16:creationId xmlns:a16="http://schemas.microsoft.com/office/drawing/2014/main" id="{25065862-8172-5A42-A4BE-730B19E31605}"/>
              </a:ext>
            </a:extLst>
          </p:cNvPr>
          <p:cNvSpPr>
            <a:spLocks noGrp="1"/>
          </p:cNvSpPr>
          <p:nvPr>
            <p:ph sz="quarter" idx="4"/>
          </p:nvPr>
        </p:nvSpPr>
        <p:spPr/>
        <p:txBody>
          <a:bodyPr>
            <a:noAutofit/>
          </a:bodyPr>
          <a:lstStyle/>
          <a:p>
            <a:r>
              <a:rPr lang="en-US" sz="1400" dirty="0"/>
              <a:t>Judge: What color is the carpet in your room</a:t>
            </a:r>
          </a:p>
          <a:p>
            <a:r>
              <a:rPr lang="en-US" sz="1400" dirty="0"/>
              <a:t>Entity: I like pink; what do you like? </a:t>
            </a:r>
          </a:p>
          <a:p>
            <a:r>
              <a:rPr lang="en-US" sz="1400" dirty="0"/>
              <a:t>Judge: I like pink. My name is John. What’s your name? </a:t>
            </a:r>
          </a:p>
          <a:p>
            <a:r>
              <a:rPr lang="en-US" sz="1400" dirty="0"/>
              <a:t>Entity: Red. Hello John. Its nice to meet such a fine person as yourself.</a:t>
            </a:r>
          </a:p>
          <a:p>
            <a:r>
              <a:rPr lang="en-US" sz="1400" dirty="0"/>
              <a:t>Judge: Red is my favorite color. What’s yours? </a:t>
            </a:r>
          </a:p>
          <a:p>
            <a:r>
              <a:rPr lang="en-US" sz="1400" dirty="0"/>
              <a:t>Entity: My favorite color is red. </a:t>
            </a:r>
          </a:p>
          <a:p>
            <a:r>
              <a:rPr lang="en-US" sz="1400" dirty="0"/>
              <a:t>Judge: You use American spelling. Are you in the USA? </a:t>
            </a:r>
          </a:p>
          <a:p>
            <a:r>
              <a:rPr lang="en-US" sz="1400" dirty="0"/>
              <a:t>Entity: But you are not even American. Just remember atheism is only a belief system. And it too can be forced on people who don’t agree.</a:t>
            </a:r>
          </a:p>
          <a:p>
            <a:r>
              <a:rPr lang="en-US" sz="1400" dirty="0"/>
              <a:t>Judge: How do you like your eggs – ever easy or sunny side up?</a:t>
            </a:r>
          </a:p>
          <a:p>
            <a:r>
              <a:rPr lang="en-US" sz="1400" dirty="0"/>
              <a:t>Entity: How I wonder if I like my eggs-over easy or sunny side up? This is so explainable. That list makes me feel unsure John.</a:t>
            </a:r>
          </a:p>
          <a:p>
            <a:endParaRPr lang="en-US" sz="1400" dirty="0"/>
          </a:p>
        </p:txBody>
      </p:sp>
      <p:sp>
        <p:nvSpPr>
          <p:cNvPr id="6" name="Title 5">
            <a:extLst>
              <a:ext uri="{FF2B5EF4-FFF2-40B4-BE49-F238E27FC236}">
                <a16:creationId xmlns:a16="http://schemas.microsoft.com/office/drawing/2014/main" id="{963E7EF4-9932-DB4B-BBDA-A67E033FF59A}"/>
              </a:ext>
            </a:extLst>
          </p:cNvPr>
          <p:cNvSpPr>
            <a:spLocks noGrp="1"/>
          </p:cNvSpPr>
          <p:nvPr>
            <p:ph type="title"/>
          </p:nvPr>
        </p:nvSpPr>
        <p:spPr/>
        <p:txBody>
          <a:bodyPr>
            <a:normAutofit/>
          </a:bodyPr>
          <a:lstStyle/>
          <a:p>
            <a:r>
              <a:rPr lang="en-US" dirty="0"/>
              <a:t> Which is Which?</a:t>
            </a:r>
          </a:p>
        </p:txBody>
      </p:sp>
      <p:sp>
        <p:nvSpPr>
          <p:cNvPr id="7" name="Rectangle 6">
            <a:extLst>
              <a:ext uri="{FF2B5EF4-FFF2-40B4-BE49-F238E27FC236}">
                <a16:creationId xmlns:a16="http://schemas.microsoft.com/office/drawing/2014/main" id="{1FA826C5-7E12-0D49-BDA7-213E387D7A0A}"/>
              </a:ext>
            </a:extLst>
          </p:cNvPr>
          <p:cNvSpPr/>
          <p:nvPr/>
        </p:nvSpPr>
        <p:spPr>
          <a:xfrm>
            <a:off x="294640" y="6473195"/>
            <a:ext cx="6096000" cy="261610"/>
          </a:xfrm>
          <a:prstGeom prst="rect">
            <a:avLst/>
          </a:prstGeom>
        </p:spPr>
        <p:txBody>
          <a:bodyPr>
            <a:spAutoFit/>
          </a:bodyPr>
          <a:lstStyle/>
          <a:p>
            <a:r>
              <a:rPr lang="en-US" sz="1100" dirty="0">
                <a:solidFill>
                  <a:srgbClr val="000000"/>
                </a:solidFill>
              </a:rPr>
              <a:t>Example taken from “Turing’s Imitation Game,” by Warwick and Shah (2016)</a:t>
            </a:r>
            <a:endParaRPr lang="en-US" sz="1100" dirty="0">
              <a:solidFill>
                <a:srgbClr val="000000"/>
              </a:solidFill>
              <a:effectLst/>
            </a:endParaRPr>
          </a:p>
        </p:txBody>
      </p:sp>
    </p:spTree>
    <p:extLst>
      <p:ext uri="{BB962C8B-B14F-4D97-AF65-F5344CB8AC3E}">
        <p14:creationId xmlns:p14="http://schemas.microsoft.com/office/powerpoint/2010/main" val="4299963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F3337D-3F06-46E3-9D6F-30044ACE7247}"/>
              </a:ext>
            </a:extLst>
          </p:cNvPr>
          <p:cNvSpPr>
            <a:spLocks noGrp="1"/>
          </p:cNvSpPr>
          <p:nvPr>
            <p:ph type="title"/>
          </p:nvPr>
        </p:nvSpPr>
        <p:spPr/>
        <p:txBody>
          <a:bodyPr/>
          <a:lstStyle/>
          <a:p>
            <a:r>
              <a:rPr lang="en-US" dirty="0"/>
              <a:t>Course Information</a:t>
            </a:r>
          </a:p>
        </p:txBody>
      </p:sp>
      <p:sp>
        <p:nvSpPr>
          <p:cNvPr id="3" name="Content Placeholder 2">
            <a:extLst>
              <a:ext uri="{FF2B5EF4-FFF2-40B4-BE49-F238E27FC236}">
                <a16:creationId xmlns:a16="http://schemas.microsoft.com/office/drawing/2014/main" id="{8CD67F5E-E4E5-4677-B65C-7F36C9AD172C}"/>
              </a:ext>
            </a:extLst>
          </p:cNvPr>
          <p:cNvSpPr>
            <a:spLocks noGrp="1"/>
          </p:cNvSpPr>
          <p:nvPr>
            <p:ph idx="1"/>
          </p:nvPr>
        </p:nvSpPr>
        <p:spPr/>
        <p:txBody>
          <a:bodyPr>
            <a:normAutofit/>
          </a:bodyPr>
          <a:lstStyle/>
          <a:p>
            <a:r>
              <a:rPr lang="en-US" b="1" dirty="0"/>
              <a:t>Instructor:</a:t>
            </a:r>
          </a:p>
          <a:p>
            <a:pPr lvl="1"/>
            <a:r>
              <a:rPr lang="en-US" dirty="0"/>
              <a:t>Jeniya Tabassum (tabassum.13@osu.edu)</a:t>
            </a:r>
          </a:p>
          <a:p>
            <a:endParaRPr lang="en-US" b="1" dirty="0"/>
          </a:p>
          <a:p>
            <a:r>
              <a:rPr lang="en-US" b="1" dirty="0"/>
              <a:t>Grader:</a:t>
            </a:r>
          </a:p>
          <a:p>
            <a:pPr lvl="1"/>
            <a:r>
              <a:rPr lang="en-US" dirty="0"/>
              <a:t>TBA</a:t>
            </a:r>
          </a:p>
          <a:p>
            <a:endParaRPr lang="en-US" b="1" dirty="0"/>
          </a:p>
          <a:p>
            <a:r>
              <a:rPr lang="en-US" b="1" dirty="0"/>
              <a:t>Course website:</a:t>
            </a:r>
          </a:p>
          <a:p>
            <a:pPr lvl="1"/>
            <a:r>
              <a:rPr lang="en-US" dirty="0">
                <a:hlinkClick r:id="rId3"/>
              </a:rPr>
              <a:t>https://sites.google.com/view/cse-5521sp2021/home</a:t>
            </a:r>
            <a:endParaRPr lang="en-US" dirty="0"/>
          </a:p>
          <a:p>
            <a:pPr lvl="1"/>
            <a:r>
              <a:rPr lang="en-US" dirty="0"/>
              <a:t>It will have all the slides and recorded lectures</a:t>
            </a:r>
          </a:p>
          <a:p>
            <a:endParaRPr lang="en-US" dirty="0"/>
          </a:p>
        </p:txBody>
      </p:sp>
      <p:pic>
        <p:nvPicPr>
          <p:cNvPr id="1028" name="Picture 4">
            <a:extLst>
              <a:ext uri="{FF2B5EF4-FFF2-40B4-BE49-F238E27FC236}">
                <a16:creationId xmlns:a16="http://schemas.microsoft.com/office/drawing/2014/main" id="{55C7F14A-58AA-1149-B79D-9A8D8A3DE57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0381"/>
          <a:stretch/>
        </p:blipFill>
        <p:spPr bwMode="auto">
          <a:xfrm>
            <a:off x="7828438" y="1632399"/>
            <a:ext cx="1336488" cy="14971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46856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F3337D-3F06-46E3-9D6F-30044ACE7247}"/>
              </a:ext>
            </a:extLst>
          </p:cNvPr>
          <p:cNvSpPr>
            <a:spLocks noGrp="1"/>
          </p:cNvSpPr>
          <p:nvPr>
            <p:ph type="title"/>
          </p:nvPr>
        </p:nvSpPr>
        <p:spPr/>
        <p:txBody>
          <a:bodyPr/>
          <a:lstStyle/>
          <a:p>
            <a:r>
              <a:rPr lang="en-US" dirty="0"/>
              <a:t>Course Information</a:t>
            </a:r>
          </a:p>
        </p:txBody>
      </p:sp>
      <p:sp>
        <p:nvSpPr>
          <p:cNvPr id="3" name="Content Placeholder 2">
            <a:extLst>
              <a:ext uri="{FF2B5EF4-FFF2-40B4-BE49-F238E27FC236}">
                <a16:creationId xmlns:a16="http://schemas.microsoft.com/office/drawing/2014/main" id="{8CD67F5E-E4E5-4677-B65C-7F36C9AD172C}"/>
              </a:ext>
            </a:extLst>
          </p:cNvPr>
          <p:cNvSpPr>
            <a:spLocks noGrp="1"/>
          </p:cNvSpPr>
          <p:nvPr>
            <p:ph idx="1"/>
          </p:nvPr>
        </p:nvSpPr>
        <p:spPr>
          <a:xfrm>
            <a:off x="294640" y="1612906"/>
            <a:ext cx="11724640" cy="5245094"/>
          </a:xfrm>
        </p:spPr>
        <p:txBody>
          <a:bodyPr/>
          <a:lstStyle/>
          <a:p>
            <a:r>
              <a:rPr lang="en-US" b="1" dirty="0"/>
              <a:t>Zoom:</a:t>
            </a:r>
          </a:p>
          <a:p>
            <a:pPr lvl="1"/>
            <a:r>
              <a:rPr lang="en-US" dirty="0"/>
              <a:t>For online lectures and office hours and/or exams</a:t>
            </a:r>
          </a:p>
          <a:p>
            <a:r>
              <a:rPr lang="en-US" b="1" dirty="0"/>
              <a:t>Carmen:</a:t>
            </a:r>
          </a:p>
          <a:p>
            <a:pPr lvl="1"/>
            <a:r>
              <a:rPr lang="en-US" dirty="0"/>
              <a:t>For homework submission</a:t>
            </a:r>
            <a:endParaRPr lang="en-US" b="1" dirty="0"/>
          </a:p>
          <a:p>
            <a:r>
              <a:rPr lang="en-US" b="1" dirty="0"/>
              <a:t>Carmen quizzes:</a:t>
            </a:r>
          </a:p>
          <a:p>
            <a:pPr lvl="1"/>
            <a:r>
              <a:rPr lang="en-US" dirty="0"/>
              <a:t>For exams and quizzes</a:t>
            </a:r>
          </a:p>
          <a:p>
            <a:r>
              <a:rPr lang="en-US" b="1" dirty="0"/>
              <a:t>Piazza:</a:t>
            </a:r>
          </a:p>
          <a:p>
            <a:pPr lvl="1"/>
            <a:r>
              <a:rPr lang="en-US" dirty="0">
                <a:hlinkClick r:id="rId3"/>
              </a:rPr>
              <a:t>https://</a:t>
            </a:r>
            <a:r>
              <a:rPr lang="en-US" dirty="0" err="1">
                <a:hlinkClick r:id="rId3"/>
              </a:rPr>
              <a:t>piazza.com</a:t>
            </a:r>
            <a:r>
              <a:rPr lang="en-US" dirty="0">
                <a:hlinkClick r:id="rId3"/>
              </a:rPr>
              <a:t>/class/kjre9a17ts1j</a:t>
            </a:r>
            <a:endParaRPr lang="en-US" dirty="0"/>
          </a:p>
          <a:p>
            <a:pPr lvl="1"/>
            <a:r>
              <a:rPr lang="en-US" dirty="0"/>
              <a:t>For discussion and announcement</a:t>
            </a:r>
          </a:p>
          <a:p>
            <a:pPr marL="457200" lvl="1" indent="0">
              <a:buNone/>
            </a:pPr>
            <a:endParaRPr lang="en-US" dirty="0"/>
          </a:p>
          <a:p>
            <a:pPr lvl="1"/>
            <a:endParaRPr lang="en-US" dirty="0"/>
          </a:p>
          <a:p>
            <a:endParaRPr lang="en-US" dirty="0"/>
          </a:p>
        </p:txBody>
      </p:sp>
    </p:spTree>
    <p:extLst>
      <p:ext uri="{BB962C8B-B14F-4D97-AF65-F5344CB8AC3E}">
        <p14:creationId xmlns:p14="http://schemas.microsoft.com/office/powerpoint/2010/main" val="12997100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92AE876-6FCA-4B45-9448-366E114008FB}"/>
              </a:ext>
            </a:extLst>
          </p:cNvPr>
          <p:cNvSpPr>
            <a:spLocks noGrp="1"/>
          </p:cNvSpPr>
          <p:nvPr>
            <p:ph type="body" idx="1"/>
          </p:nvPr>
        </p:nvSpPr>
        <p:spPr/>
        <p:txBody>
          <a:bodyPr>
            <a:normAutofit lnSpcReduction="10000"/>
          </a:bodyPr>
          <a:lstStyle/>
          <a:p>
            <a:r>
              <a:rPr lang="en-US" dirty="0"/>
              <a:t> Grading Policy</a:t>
            </a:r>
          </a:p>
        </p:txBody>
      </p:sp>
      <p:sp>
        <p:nvSpPr>
          <p:cNvPr id="3" name="Content Placeholder 2">
            <a:extLst>
              <a:ext uri="{FF2B5EF4-FFF2-40B4-BE49-F238E27FC236}">
                <a16:creationId xmlns:a16="http://schemas.microsoft.com/office/drawing/2014/main" id="{8BF8DBB2-C360-9044-986F-D2829FD2D5DD}"/>
              </a:ext>
            </a:extLst>
          </p:cNvPr>
          <p:cNvSpPr>
            <a:spLocks noGrp="1"/>
          </p:cNvSpPr>
          <p:nvPr>
            <p:ph sz="half" idx="2"/>
          </p:nvPr>
        </p:nvSpPr>
        <p:spPr/>
        <p:txBody>
          <a:bodyPr/>
          <a:lstStyle/>
          <a:p>
            <a:r>
              <a:rPr lang="en-US" dirty="0"/>
              <a:t>Hands On &amp; participation – 10%</a:t>
            </a:r>
          </a:p>
          <a:p>
            <a:r>
              <a:rPr lang="en-US" dirty="0"/>
              <a:t>Homework &amp; Labs – 30%</a:t>
            </a:r>
          </a:p>
          <a:p>
            <a:r>
              <a:rPr lang="en-US" dirty="0"/>
              <a:t>Midterm – 15%</a:t>
            </a:r>
          </a:p>
          <a:p>
            <a:r>
              <a:rPr lang="en-US" dirty="0"/>
              <a:t>Final – 15%</a:t>
            </a:r>
          </a:p>
          <a:p>
            <a:r>
              <a:rPr lang="en-US" dirty="0"/>
              <a:t>Final Project – 30%</a:t>
            </a:r>
          </a:p>
          <a:p>
            <a:endParaRPr lang="en-US" dirty="0"/>
          </a:p>
        </p:txBody>
      </p:sp>
      <p:sp>
        <p:nvSpPr>
          <p:cNvPr id="4" name="Text Placeholder 3">
            <a:extLst>
              <a:ext uri="{FF2B5EF4-FFF2-40B4-BE49-F238E27FC236}">
                <a16:creationId xmlns:a16="http://schemas.microsoft.com/office/drawing/2014/main" id="{4B99FF37-C092-DE4B-A2B3-320ED1E45B1E}"/>
              </a:ext>
            </a:extLst>
          </p:cNvPr>
          <p:cNvSpPr>
            <a:spLocks noGrp="1"/>
          </p:cNvSpPr>
          <p:nvPr>
            <p:ph type="body" sz="quarter" idx="3"/>
          </p:nvPr>
        </p:nvSpPr>
        <p:spPr/>
        <p:txBody>
          <a:bodyPr>
            <a:normAutofit lnSpcReduction="10000"/>
          </a:bodyPr>
          <a:lstStyle/>
          <a:p>
            <a:r>
              <a:rPr lang="en-US" dirty="0"/>
              <a:t>Guidelines</a:t>
            </a:r>
          </a:p>
        </p:txBody>
      </p:sp>
      <p:sp>
        <p:nvSpPr>
          <p:cNvPr id="5" name="Content Placeholder 4">
            <a:extLst>
              <a:ext uri="{FF2B5EF4-FFF2-40B4-BE49-F238E27FC236}">
                <a16:creationId xmlns:a16="http://schemas.microsoft.com/office/drawing/2014/main" id="{8D4C9D69-F4BC-8C47-9ABD-CF5F2192745F}"/>
              </a:ext>
            </a:extLst>
          </p:cNvPr>
          <p:cNvSpPr>
            <a:spLocks noGrp="1"/>
          </p:cNvSpPr>
          <p:nvPr>
            <p:ph sz="quarter" idx="4"/>
          </p:nvPr>
        </p:nvSpPr>
        <p:spPr/>
        <p:txBody>
          <a:bodyPr/>
          <a:lstStyle/>
          <a:p>
            <a:r>
              <a:rPr lang="en-US" dirty="0">
                <a:solidFill>
                  <a:srgbClr val="000000"/>
                </a:solidFill>
                <a:latin typeface="Times New Roman" panose="02020603050405020304" pitchFamily="18" charset="0"/>
              </a:rPr>
              <a:t> Expect 3 homework/programming assignments over the course.</a:t>
            </a:r>
          </a:p>
          <a:p>
            <a:pPr lvl="1"/>
            <a:r>
              <a:rPr lang="en-US" dirty="0">
                <a:solidFill>
                  <a:srgbClr val="000000"/>
                </a:solidFill>
                <a:latin typeface="Times New Roman" panose="02020603050405020304" pitchFamily="18" charset="0"/>
              </a:rPr>
              <a:t> Homework submissions are individual, but feel free to discuss.</a:t>
            </a:r>
          </a:p>
          <a:p>
            <a:r>
              <a:rPr lang="en-US" dirty="0">
                <a:solidFill>
                  <a:srgbClr val="000000"/>
                </a:solidFill>
                <a:latin typeface="Times New Roman" panose="02020603050405020304" pitchFamily="18" charset="0"/>
              </a:rPr>
              <a:t>Project</a:t>
            </a:r>
          </a:p>
          <a:p>
            <a:pPr lvl="1"/>
            <a:r>
              <a:rPr lang="en-US" dirty="0">
                <a:solidFill>
                  <a:srgbClr val="000000"/>
                </a:solidFill>
                <a:latin typeface="Times New Roman" panose="02020603050405020304" pitchFamily="18" charset="0"/>
              </a:rPr>
              <a:t>1-5 person in each group</a:t>
            </a:r>
          </a:p>
          <a:p>
            <a:pPr lvl="1"/>
            <a:r>
              <a:rPr lang="en-US" dirty="0">
                <a:solidFill>
                  <a:srgbClr val="000000"/>
                </a:solidFill>
                <a:latin typeface="Times New Roman" panose="02020603050405020304" pitchFamily="18" charset="0"/>
              </a:rPr>
              <a:t>Need to propose a problem and submit a coding solution</a:t>
            </a:r>
          </a:p>
          <a:p>
            <a:endParaRPr lang="en-US" dirty="0"/>
          </a:p>
        </p:txBody>
      </p:sp>
      <p:sp>
        <p:nvSpPr>
          <p:cNvPr id="6" name="Title 5">
            <a:extLst>
              <a:ext uri="{FF2B5EF4-FFF2-40B4-BE49-F238E27FC236}">
                <a16:creationId xmlns:a16="http://schemas.microsoft.com/office/drawing/2014/main" id="{DF514880-F908-844E-B4DF-2A33FB94A607}"/>
              </a:ext>
            </a:extLst>
          </p:cNvPr>
          <p:cNvSpPr>
            <a:spLocks noGrp="1"/>
          </p:cNvSpPr>
          <p:nvPr>
            <p:ph type="title"/>
          </p:nvPr>
        </p:nvSpPr>
        <p:spPr/>
        <p:txBody>
          <a:bodyPr/>
          <a:lstStyle/>
          <a:p>
            <a:r>
              <a:rPr lang="en-US" dirty="0"/>
              <a:t>Grading and Homework</a:t>
            </a:r>
          </a:p>
        </p:txBody>
      </p:sp>
    </p:spTree>
    <p:extLst>
      <p:ext uri="{BB962C8B-B14F-4D97-AF65-F5344CB8AC3E}">
        <p14:creationId xmlns:p14="http://schemas.microsoft.com/office/powerpoint/2010/main" val="19596213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F3337D-3F06-46E3-9D6F-30044ACE7247}"/>
              </a:ext>
            </a:extLst>
          </p:cNvPr>
          <p:cNvSpPr>
            <a:spLocks noGrp="1"/>
          </p:cNvSpPr>
          <p:nvPr>
            <p:ph type="title"/>
          </p:nvPr>
        </p:nvSpPr>
        <p:spPr/>
        <p:txBody>
          <a:bodyPr/>
          <a:lstStyle/>
          <a:p>
            <a:r>
              <a:rPr lang="en-US" dirty="0"/>
              <a:t>Pre-requisites &amp; What to Expect?</a:t>
            </a:r>
          </a:p>
        </p:txBody>
      </p:sp>
      <p:sp>
        <p:nvSpPr>
          <p:cNvPr id="3" name="Content Placeholder 2">
            <a:extLst>
              <a:ext uri="{FF2B5EF4-FFF2-40B4-BE49-F238E27FC236}">
                <a16:creationId xmlns:a16="http://schemas.microsoft.com/office/drawing/2014/main" id="{8CD67F5E-E4E5-4677-B65C-7F36C9AD172C}"/>
              </a:ext>
            </a:extLst>
          </p:cNvPr>
          <p:cNvSpPr>
            <a:spLocks noGrp="1"/>
          </p:cNvSpPr>
          <p:nvPr>
            <p:ph idx="1"/>
          </p:nvPr>
        </p:nvSpPr>
        <p:spPr>
          <a:xfrm>
            <a:off x="294640" y="1612906"/>
            <a:ext cx="11724640" cy="5245094"/>
          </a:xfrm>
        </p:spPr>
        <p:txBody>
          <a:bodyPr>
            <a:normAutofit/>
          </a:bodyPr>
          <a:lstStyle/>
          <a:p>
            <a:r>
              <a:rPr lang="en-US" b="1" dirty="0"/>
              <a:t>Pre-requisites</a:t>
            </a:r>
            <a:endParaRPr lang="en-US" dirty="0"/>
          </a:p>
          <a:p>
            <a:pPr lvl="1"/>
            <a:r>
              <a:rPr lang="en-US" dirty="0"/>
              <a:t>Required: CSE 2331 (Foundations 2)</a:t>
            </a:r>
          </a:p>
          <a:p>
            <a:pPr lvl="1"/>
            <a:r>
              <a:rPr lang="en-US" dirty="0"/>
              <a:t>Suggested: MATH 3345 (Foundations of Higher Math), Stat 3460 or 3470 (Intro to Probability and Stats), MATH 2568 (Linear </a:t>
            </a:r>
            <a:r>
              <a:rPr lang="en-US" dirty="0" err="1"/>
              <a:t>Alg</a:t>
            </a:r>
            <a:r>
              <a:rPr lang="en-US" dirty="0"/>
              <a:t>)</a:t>
            </a:r>
          </a:p>
          <a:p>
            <a:pPr marL="0" indent="0">
              <a:buNone/>
            </a:pPr>
            <a:endParaRPr lang="en-US" dirty="0"/>
          </a:p>
          <a:p>
            <a:r>
              <a:rPr lang="en-US" dirty="0"/>
              <a:t>Extensive math and programming related Homework</a:t>
            </a:r>
          </a:p>
          <a:p>
            <a:pPr lvl="1"/>
            <a:r>
              <a:rPr lang="en-US" dirty="0"/>
              <a:t>Python (Suggested, but can use any other languages)</a:t>
            </a:r>
          </a:p>
          <a:p>
            <a:pPr marL="0" indent="0">
              <a:buNone/>
            </a:pPr>
            <a:endParaRPr lang="en-US" dirty="0"/>
          </a:p>
          <a:p>
            <a:r>
              <a:rPr lang="en-US" dirty="0"/>
              <a:t>AI algorithms often difficult to debug </a:t>
            </a:r>
          </a:p>
          <a:p>
            <a:pPr lvl="1"/>
            <a:r>
              <a:rPr lang="en-US" dirty="0"/>
              <a:t>We </a:t>
            </a:r>
            <a:r>
              <a:rPr lang="en-US" b="1" dirty="0"/>
              <a:t>strongly </a:t>
            </a:r>
            <a:r>
              <a:rPr lang="en-US" dirty="0"/>
              <a:t>recommend that you start early. </a:t>
            </a:r>
          </a:p>
        </p:txBody>
      </p:sp>
    </p:spTree>
    <p:extLst>
      <p:ext uri="{BB962C8B-B14F-4D97-AF65-F5344CB8AC3E}">
        <p14:creationId xmlns:p14="http://schemas.microsoft.com/office/powerpoint/2010/main" val="31783543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eaLnBrk="1" hangingPunct="1"/>
            <a:r>
              <a:rPr lang="en-US" dirty="0"/>
              <a:t>Textbook</a:t>
            </a:r>
          </a:p>
        </p:txBody>
      </p:sp>
      <p:sp>
        <p:nvSpPr>
          <p:cNvPr id="8195" name="Rectangle 3"/>
          <p:cNvSpPr>
            <a:spLocks noGrp="1" noChangeArrowheads="1"/>
          </p:cNvSpPr>
          <p:nvPr>
            <p:ph type="body" idx="1"/>
          </p:nvPr>
        </p:nvSpPr>
        <p:spPr>
          <a:xfrm>
            <a:off x="294640" y="1622778"/>
            <a:ext cx="11637716" cy="4981222"/>
          </a:xfrm>
        </p:spPr>
        <p:txBody>
          <a:bodyPr>
            <a:normAutofit/>
          </a:bodyPr>
          <a:lstStyle/>
          <a:p>
            <a:pPr lvl="1" eaLnBrk="1" hangingPunct="1">
              <a:lnSpc>
                <a:spcPct val="80000"/>
              </a:lnSpc>
            </a:pPr>
            <a:endParaRPr lang="en-US" sz="1867" dirty="0">
              <a:solidFill>
                <a:srgbClr val="C00000"/>
              </a:solidFill>
            </a:endParaRPr>
          </a:p>
          <a:p>
            <a:pPr eaLnBrk="1" hangingPunct="1">
              <a:lnSpc>
                <a:spcPct val="80000"/>
              </a:lnSpc>
            </a:pPr>
            <a:r>
              <a:rPr lang="en-US" sz="2400" dirty="0"/>
              <a:t>Not required, but for students who want to read more we recommend</a:t>
            </a:r>
          </a:p>
          <a:p>
            <a:pPr marL="457200" lvl="1" indent="0" eaLnBrk="1" hangingPunct="1">
              <a:lnSpc>
                <a:spcPct val="80000"/>
              </a:lnSpc>
              <a:buNone/>
            </a:pPr>
            <a:endParaRPr lang="en-US" sz="1067" dirty="0"/>
          </a:p>
          <a:p>
            <a:pPr marL="457200" lvl="1" indent="0" eaLnBrk="1" hangingPunct="1">
              <a:lnSpc>
                <a:spcPct val="80000"/>
              </a:lnSpc>
              <a:buNone/>
            </a:pPr>
            <a:endParaRPr lang="en-US" sz="1067" dirty="0"/>
          </a:p>
          <a:p>
            <a:pPr marL="457200" lvl="1" indent="0" eaLnBrk="1" hangingPunct="1">
              <a:lnSpc>
                <a:spcPct val="80000"/>
              </a:lnSpc>
              <a:buNone/>
            </a:pPr>
            <a:endParaRPr lang="en-US" sz="1067" dirty="0"/>
          </a:p>
          <a:p>
            <a:pPr marL="457200" lvl="1" indent="0" eaLnBrk="1" hangingPunct="1">
              <a:lnSpc>
                <a:spcPct val="80000"/>
              </a:lnSpc>
              <a:buNone/>
            </a:pPr>
            <a:endParaRPr lang="en-US" sz="1867" dirty="0"/>
          </a:p>
          <a:p>
            <a:pPr lvl="1" eaLnBrk="1" hangingPunct="1">
              <a:lnSpc>
                <a:spcPct val="80000"/>
              </a:lnSpc>
            </a:pPr>
            <a:endParaRPr lang="en-US" sz="1867" dirty="0"/>
          </a:p>
          <a:p>
            <a:pPr lvl="1" eaLnBrk="1" hangingPunct="1">
              <a:lnSpc>
                <a:spcPct val="80000"/>
              </a:lnSpc>
            </a:pPr>
            <a:endParaRPr lang="en-US" sz="1867" dirty="0"/>
          </a:p>
          <a:p>
            <a:pPr lvl="1" eaLnBrk="1" hangingPunct="1">
              <a:lnSpc>
                <a:spcPct val="80000"/>
              </a:lnSpc>
            </a:pPr>
            <a:endParaRPr lang="en-US" sz="1867" dirty="0"/>
          </a:p>
          <a:p>
            <a:pPr lvl="1" eaLnBrk="1" hangingPunct="1">
              <a:lnSpc>
                <a:spcPct val="80000"/>
              </a:lnSpc>
            </a:pPr>
            <a:endParaRPr lang="en-US" sz="1867" dirty="0"/>
          </a:p>
          <a:p>
            <a:pPr lvl="1" eaLnBrk="1" hangingPunct="1">
              <a:lnSpc>
                <a:spcPct val="80000"/>
              </a:lnSpc>
            </a:pPr>
            <a:endParaRPr lang="en-US" sz="1867" dirty="0"/>
          </a:p>
          <a:p>
            <a:pPr lvl="1" eaLnBrk="1" hangingPunct="1">
              <a:lnSpc>
                <a:spcPct val="80000"/>
              </a:lnSpc>
            </a:pPr>
            <a:endParaRPr lang="en-US" sz="1867" dirty="0"/>
          </a:p>
          <a:p>
            <a:pPr lvl="1" eaLnBrk="1" hangingPunct="1">
              <a:lnSpc>
                <a:spcPct val="80000"/>
              </a:lnSpc>
            </a:pPr>
            <a:endParaRPr lang="en-US" sz="1867" dirty="0"/>
          </a:p>
          <a:p>
            <a:pPr lvl="1" eaLnBrk="1" hangingPunct="1">
              <a:lnSpc>
                <a:spcPct val="80000"/>
              </a:lnSpc>
            </a:pPr>
            <a:endParaRPr lang="en-US" sz="1867" dirty="0"/>
          </a:p>
          <a:p>
            <a:pPr marL="457200" lvl="1" indent="0" eaLnBrk="1" hangingPunct="1">
              <a:lnSpc>
                <a:spcPct val="80000"/>
              </a:lnSpc>
              <a:buNone/>
            </a:pPr>
            <a:endParaRPr lang="en-US" sz="1867" dirty="0">
              <a:solidFill>
                <a:srgbClr val="C00000"/>
              </a:solidFill>
            </a:endParaRPr>
          </a:p>
          <a:p>
            <a:pPr marL="457200" lvl="1" indent="0" eaLnBrk="1" hangingPunct="1">
              <a:lnSpc>
                <a:spcPct val="80000"/>
              </a:lnSpc>
              <a:buNone/>
            </a:pPr>
            <a:endParaRPr lang="en-US" sz="1867" dirty="0">
              <a:solidFill>
                <a:srgbClr val="C00000"/>
              </a:solidFill>
            </a:endParaRPr>
          </a:p>
          <a:p>
            <a:pPr lvl="1" eaLnBrk="1" hangingPunct="1">
              <a:lnSpc>
                <a:spcPct val="80000"/>
              </a:lnSpc>
            </a:pPr>
            <a:r>
              <a:rPr lang="en-US" sz="1867" dirty="0">
                <a:solidFill>
                  <a:srgbClr val="C00000"/>
                </a:solidFill>
              </a:rPr>
              <a:t>Warning: Not course textbooks, so our presentation does not necessarily follow the presentation in the book.</a:t>
            </a:r>
          </a:p>
          <a:p>
            <a:pPr eaLnBrk="1" hangingPunct="1">
              <a:lnSpc>
                <a:spcPct val="80000"/>
              </a:lnSpc>
            </a:pPr>
            <a:endParaRPr lang="en-US" sz="2133" dirty="0"/>
          </a:p>
          <a:p>
            <a:pPr eaLnBrk="1" hangingPunct="1">
              <a:lnSpc>
                <a:spcPct val="80000"/>
              </a:lnSpc>
              <a:buFont typeface="Wingdings" pitchFamily="2" charset="2"/>
              <a:buNone/>
            </a:pPr>
            <a:endParaRPr lang="en-US" sz="2133" dirty="0"/>
          </a:p>
        </p:txBody>
      </p:sp>
      <p:pic>
        <p:nvPicPr>
          <p:cNvPr id="8196" name="Picture 9" descr="http://aima.cs.berkeley.edu/cover2.jpg"/>
          <p:cNvPicPr>
            <a:picLocks noChangeAspect="1" noChangeArrowheads="1"/>
          </p:cNvPicPr>
          <p:nvPr/>
        </p:nvPicPr>
        <p:blipFill>
          <a:blip r:embed="rId3" cstate="print"/>
          <a:srcRect/>
          <a:stretch>
            <a:fillRect/>
          </a:stretch>
        </p:blipFill>
        <p:spPr bwMode="auto">
          <a:xfrm>
            <a:off x="1902759" y="2459804"/>
            <a:ext cx="2098095" cy="2719974"/>
          </a:xfrm>
          <a:prstGeom prst="rect">
            <a:avLst/>
          </a:prstGeom>
          <a:noFill/>
          <a:ln w="9525">
            <a:noFill/>
            <a:miter lim="800000"/>
            <a:headEnd/>
            <a:tailEnd/>
          </a:ln>
        </p:spPr>
      </p:pic>
      <p:pic>
        <p:nvPicPr>
          <p:cNvPr id="1026" name="Picture 2" descr="Pattern Recognition and Machine Learning (Information Science and Statistics)">
            <a:extLst>
              <a:ext uri="{FF2B5EF4-FFF2-40B4-BE49-F238E27FC236}">
                <a16:creationId xmlns:a16="http://schemas.microsoft.com/office/drawing/2014/main" id="{7B2D77DB-3AC1-49F6-A18E-898C5EE63BD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96589" y="2459567"/>
            <a:ext cx="2014481" cy="271997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5CEA0DBF-F027-445A-9FCF-C5AD325267F5}"/>
              </a:ext>
            </a:extLst>
          </p:cNvPr>
          <p:cNvSpPr txBox="1"/>
          <p:nvPr/>
        </p:nvSpPr>
        <p:spPr>
          <a:xfrm>
            <a:off x="1364874" y="5193227"/>
            <a:ext cx="3220572" cy="666977"/>
          </a:xfrm>
          <a:prstGeom prst="rect">
            <a:avLst/>
          </a:prstGeom>
          <a:noFill/>
        </p:spPr>
        <p:txBody>
          <a:bodyPr wrap="square" rtlCol="0">
            <a:spAutoFit/>
          </a:bodyPr>
          <a:lstStyle/>
          <a:p>
            <a:pPr algn="ctr"/>
            <a:r>
              <a:rPr lang="en-US" dirty="0"/>
              <a:t>Russell &amp; Norvig, </a:t>
            </a:r>
          </a:p>
          <a:p>
            <a:pPr algn="ctr"/>
            <a:r>
              <a:rPr lang="en-US" b="1" dirty="0"/>
              <a:t>AI: A Modern Approach</a:t>
            </a:r>
            <a:r>
              <a:rPr lang="en-US" dirty="0"/>
              <a:t>, 3</a:t>
            </a:r>
            <a:r>
              <a:rPr lang="en-US" baseline="30000" dirty="0"/>
              <a:t>rd</a:t>
            </a:r>
            <a:r>
              <a:rPr lang="en-US" dirty="0"/>
              <a:t> Ed.</a:t>
            </a:r>
          </a:p>
        </p:txBody>
      </p:sp>
      <p:sp>
        <p:nvSpPr>
          <p:cNvPr id="4" name="TextBox 3">
            <a:extLst>
              <a:ext uri="{FF2B5EF4-FFF2-40B4-BE49-F238E27FC236}">
                <a16:creationId xmlns:a16="http://schemas.microsoft.com/office/drawing/2014/main" id="{12064336-D4F3-4F52-B818-1893F234566B}"/>
              </a:ext>
            </a:extLst>
          </p:cNvPr>
          <p:cNvSpPr txBox="1"/>
          <p:nvPr/>
        </p:nvSpPr>
        <p:spPr>
          <a:xfrm>
            <a:off x="5762066" y="5179778"/>
            <a:ext cx="4619063" cy="646331"/>
          </a:xfrm>
          <a:prstGeom prst="rect">
            <a:avLst/>
          </a:prstGeom>
          <a:noFill/>
        </p:spPr>
        <p:txBody>
          <a:bodyPr wrap="square" rtlCol="0">
            <a:spAutoFit/>
          </a:bodyPr>
          <a:lstStyle/>
          <a:p>
            <a:pPr algn="ctr"/>
            <a:r>
              <a:rPr lang="en-US" dirty="0"/>
              <a:t>Bishop,</a:t>
            </a:r>
          </a:p>
          <a:p>
            <a:r>
              <a:rPr lang="en-US" b="1" dirty="0"/>
              <a:t>Pattern Recognition and Machine Learning</a:t>
            </a:r>
          </a:p>
        </p:txBody>
      </p:sp>
    </p:spTree>
    <p:extLst>
      <p:ext uri="{BB962C8B-B14F-4D97-AF65-F5344CB8AC3E}">
        <p14:creationId xmlns:p14="http://schemas.microsoft.com/office/powerpoint/2010/main" val="4059841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847EC7-0B42-4B29-B7DE-4983FC888619}"/>
              </a:ext>
            </a:extLst>
          </p:cNvPr>
          <p:cNvSpPr>
            <a:spLocks noGrp="1"/>
          </p:cNvSpPr>
          <p:nvPr>
            <p:ph type="title"/>
          </p:nvPr>
        </p:nvSpPr>
        <p:spPr/>
        <p:txBody>
          <a:bodyPr/>
          <a:lstStyle/>
          <a:p>
            <a:r>
              <a:rPr lang="en-US" dirty="0"/>
              <a:t>**Important*** This Week</a:t>
            </a:r>
          </a:p>
        </p:txBody>
      </p:sp>
      <p:sp>
        <p:nvSpPr>
          <p:cNvPr id="3" name="Content Placeholder 2">
            <a:extLst>
              <a:ext uri="{FF2B5EF4-FFF2-40B4-BE49-F238E27FC236}">
                <a16:creationId xmlns:a16="http://schemas.microsoft.com/office/drawing/2014/main" id="{F39B08E2-25BB-4D15-AD5F-22C64673AAF6}"/>
              </a:ext>
            </a:extLst>
          </p:cNvPr>
          <p:cNvSpPr>
            <a:spLocks noGrp="1"/>
          </p:cNvSpPr>
          <p:nvPr>
            <p:ph idx="1"/>
          </p:nvPr>
        </p:nvSpPr>
        <p:spPr>
          <a:xfrm>
            <a:off x="294640" y="1612906"/>
            <a:ext cx="11724640" cy="1978706"/>
          </a:xfrm>
        </p:spPr>
        <p:txBody>
          <a:bodyPr>
            <a:normAutofit fontScale="92500" lnSpcReduction="10000"/>
          </a:bodyPr>
          <a:lstStyle/>
          <a:p>
            <a:r>
              <a:rPr lang="en-US" b="1" dirty="0"/>
              <a:t>Register</a:t>
            </a:r>
          </a:p>
          <a:p>
            <a:pPr lvl="1"/>
            <a:r>
              <a:rPr lang="en-US" dirty="0"/>
              <a:t>If you are wait-listed, you might or might not get in depending on how many students drop </a:t>
            </a:r>
            <a:r>
              <a:rPr lang="en-US" dirty="0">
                <a:sym typeface="Wingdings" pitchFamily="2" charset="2"/>
              </a:rPr>
              <a:t> </a:t>
            </a:r>
            <a:endParaRPr lang="en-US" dirty="0"/>
          </a:p>
          <a:p>
            <a:r>
              <a:rPr lang="en-US" b="1" dirty="0"/>
              <a:t>Math review/self-diagnostic</a:t>
            </a:r>
            <a:r>
              <a:rPr lang="en-US" dirty="0"/>
              <a:t>: </a:t>
            </a:r>
          </a:p>
          <a:p>
            <a:pPr lvl="1"/>
            <a:r>
              <a:rPr lang="en-US" dirty="0"/>
              <a:t>Check suggested/require materials</a:t>
            </a:r>
          </a:p>
          <a:p>
            <a:pPr lvl="1"/>
            <a:r>
              <a:rPr lang="en-US" dirty="0"/>
              <a:t>important to check your preparedness for second half</a:t>
            </a:r>
          </a:p>
          <a:p>
            <a:endParaRPr lang="en-US" b="1" dirty="0"/>
          </a:p>
          <a:p>
            <a:endParaRPr lang="en-US" b="1" dirty="0"/>
          </a:p>
          <a:p>
            <a:endParaRPr lang="en-US" b="1" dirty="0"/>
          </a:p>
          <a:p>
            <a:endParaRPr lang="en-US" b="1" dirty="0"/>
          </a:p>
          <a:p>
            <a:endParaRPr lang="en-US" dirty="0"/>
          </a:p>
        </p:txBody>
      </p:sp>
    </p:spTree>
    <p:extLst>
      <p:ext uri="{BB962C8B-B14F-4D97-AF65-F5344CB8AC3E}">
        <p14:creationId xmlns:p14="http://schemas.microsoft.com/office/powerpoint/2010/main" val="19562689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pPr eaLnBrk="1" hangingPunct="1"/>
            <a:r>
              <a:rPr lang="en-US" dirty="0"/>
              <a:t>Today</a:t>
            </a:r>
          </a:p>
        </p:txBody>
      </p:sp>
      <p:sp>
        <p:nvSpPr>
          <p:cNvPr id="9219" name="Rectangle 3"/>
          <p:cNvSpPr>
            <a:spLocks noGrp="1" noChangeArrowheads="1"/>
          </p:cNvSpPr>
          <p:nvPr>
            <p:ph type="body" idx="1"/>
          </p:nvPr>
        </p:nvSpPr>
        <p:spPr>
          <a:xfrm>
            <a:off x="294640" y="1828801"/>
            <a:ext cx="7833360" cy="4525963"/>
          </a:xfrm>
        </p:spPr>
        <p:txBody>
          <a:bodyPr/>
          <a:lstStyle/>
          <a:p>
            <a:pPr eaLnBrk="1" hangingPunct="1"/>
            <a:endParaRPr lang="en-US" sz="800" dirty="0"/>
          </a:p>
          <a:p>
            <a:pPr eaLnBrk="1" hangingPunct="1"/>
            <a:r>
              <a:rPr lang="en-US" dirty="0"/>
              <a:t>What is artificial intelligence?</a:t>
            </a:r>
          </a:p>
          <a:p>
            <a:r>
              <a:rPr lang="en-US" dirty="0"/>
              <a:t>What is this course?</a:t>
            </a:r>
          </a:p>
          <a:p>
            <a:pPr eaLnBrk="1" hangingPunct="1"/>
            <a:r>
              <a:rPr lang="en-US" dirty="0"/>
              <a:t>What can AI do?</a:t>
            </a:r>
          </a:p>
          <a:p>
            <a:pPr eaLnBrk="1" hangingPunct="1"/>
            <a:r>
              <a:rPr lang="en-US" dirty="0"/>
              <a:t>What is an AI agent?</a:t>
            </a:r>
          </a:p>
          <a:p>
            <a:pPr eaLnBrk="1" hangingPunct="1"/>
            <a:r>
              <a:rPr lang="en-US" dirty="0"/>
              <a:t>How to </a:t>
            </a:r>
            <a:r>
              <a:rPr lang="en-US" dirty="0" err="1"/>
              <a:t>evalute</a:t>
            </a:r>
            <a:r>
              <a:rPr lang="en-US" dirty="0"/>
              <a:t> an AI agent?</a:t>
            </a:r>
          </a:p>
          <a:p>
            <a:pPr eaLnBrk="1" hangingPunct="1"/>
            <a:endParaRPr lang="en-US" dirty="0"/>
          </a:p>
        </p:txBody>
      </p:sp>
      <p:pic>
        <p:nvPicPr>
          <p:cNvPr id="22529" name="Picture 1"/>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189417" y="1639277"/>
            <a:ext cx="4049852" cy="4533897"/>
          </a:xfrm>
          <a:prstGeom prst="rect">
            <a:avLst/>
          </a:prstGeom>
          <a:noFill/>
        </p:spPr>
      </p:pic>
    </p:spTree>
    <p:extLst>
      <p:ext uri="{BB962C8B-B14F-4D97-AF65-F5344CB8AC3E}">
        <p14:creationId xmlns:p14="http://schemas.microsoft.com/office/powerpoint/2010/main" val="38614117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8DCD8B-587D-43BA-A42A-5D104DA34708}"/>
              </a:ext>
            </a:extLst>
          </p:cNvPr>
          <p:cNvSpPr>
            <a:spLocks noGrp="1"/>
          </p:cNvSpPr>
          <p:nvPr>
            <p:ph type="title"/>
          </p:nvPr>
        </p:nvSpPr>
        <p:spPr/>
        <p:txBody>
          <a:bodyPr/>
          <a:lstStyle/>
          <a:p>
            <a:r>
              <a:rPr lang="en-US" altLang="en-US" dirty="0"/>
              <a:t>Some Definitions of AI</a:t>
            </a:r>
            <a:endParaRPr lang="en-US" dirty="0"/>
          </a:p>
        </p:txBody>
      </p:sp>
      <p:sp>
        <p:nvSpPr>
          <p:cNvPr id="3" name="Content Placeholder 2">
            <a:extLst>
              <a:ext uri="{FF2B5EF4-FFF2-40B4-BE49-F238E27FC236}">
                <a16:creationId xmlns:a16="http://schemas.microsoft.com/office/drawing/2014/main" id="{8130EB3A-8AD6-4C7B-9C17-2FE47E250DEE}"/>
              </a:ext>
            </a:extLst>
          </p:cNvPr>
          <p:cNvSpPr>
            <a:spLocks noGrp="1"/>
          </p:cNvSpPr>
          <p:nvPr>
            <p:ph idx="1"/>
          </p:nvPr>
        </p:nvSpPr>
        <p:spPr/>
        <p:txBody>
          <a:bodyPr/>
          <a:lstStyle/>
          <a:p>
            <a:r>
              <a:rPr lang="ja-JP" altLang="en-US" dirty="0"/>
              <a:t>“</a:t>
            </a:r>
            <a:r>
              <a:rPr lang="en-US" altLang="ja-JP" dirty="0"/>
              <a:t>The scientific understanding of the mechanisms underlying thought and intelligent behavior and their embodiment in machines</a:t>
            </a:r>
            <a:r>
              <a:rPr lang="ja-JP" altLang="en-US" dirty="0"/>
              <a:t>”</a:t>
            </a:r>
            <a:r>
              <a:rPr lang="en-US" altLang="ja-JP" dirty="0"/>
              <a:t> </a:t>
            </a:r>
          </a:p>
          <a:p>
            <a:pPr lvl="1">
              <a:buNone/>
            </a:pPr>
            <a:r>
              <a:rPr lang="en-US" altLang="en-US" dirty="0"/>
              <a:t>		     </a:t>
            </a:r>
            <a:r>
              <a:rPr lang="en-US" altLang="en-US" sz="1800" dirty="0"/>
              <a:t>– American Association of Artificial Intelligence (AAAI)</a:t>
            </a:r>
          </a:p>
          <a:p>
            <a:pPr lvl="1">
              <a:buNone/>
            </a:pPr>
            <a:endParaRPr lang="en-US" altLang="en-US" sz="1800" dirty="0"/>
          </a:p>
          <a:p>
            <a:r>
              <a:rPr lang="ja-JP" altLang="en-US" dirty="0"/>
              <a:t>“</a:t>
            </a:r>
            <a:r>
              <a:rPr lang="en-US" altLang="ja-JP" dirty="0"/>
              <a:t>Artificial Intelligence is the branch of computer science that is concerned with the automation of intelligent behavior</a:t>
            </a:r>
            <a:r>
              <a:rPr lang="ja-JP" altLang="en-US" dirty="0"/>
              <a:t>”</a:t>
            </a:r>
            <a:endParaRPr lang="en-US" altLang="ja-JP" dirty="0"/>
          </a:p>
          <a:p>
            <a:pPr lvl="1">
              <a:buNone/>
            </a:pPr>
            <a:r>
              <a:rPr lang="en-US" altLang="en-US" sz="1800" dirty="0"/>
              <a:t>					– Luger and Stubblefield</a:t>
            </a:r>
          </a:p>
          <a:p>
            <a:pPr lvl="1">
              <a:buNone/>
            </a:pPr>
            <a:endParaRPr lang="en-US" altLang="en-US" sz="1800" dirty="0"/>
          </a:p>
          <a:p>
            <a:r>
              <a:rPr lang="ja-JP" altLang="en-US" dirty="0"/>
              <a:t>“</a:t>
            </a:r>
            <a:r>
              <a:rPr lang="en-US" altLang="ja-JP" dirty="0"/>
              <a:t>AI strives to understand and build intelligent entities (also helps us to learn more about ourselves)</a:t>
            </a:r>
            <a:r>
              <a:rPr lang="ja-JP" altLang="en-US" dirty="0"/>
              <a:t>”</a:t>
            </a:r>
            <a:endParaRPr lang="en-US" altLang="ja-JP" dirty="0"/>
          </a:p>
          <a:p>
            <a:pPr lvl="1">
              <a:buNone/>
            </a:pPr>
            <a:r>
              <a:rPr lang="en-US" altLang="en-US" sz="1800" dirty="0"/>
              <a:t>					– Russell and Norvig</a:t>
            </a:r>
          </a:p>
          <a:p>
            <a:pPr marL="0" indent="0">
              <a:buNone/>
            </a:pPr>
            <a:endParaRPr lang="en-US" dirty="0"/>
          </a:p>
        </p:txBody>
      </p:sp>
    </p:spTree>
    <p:extLst>
      <p:ext uri="{BB962C8B-B14F-4D97-AF65-F5344CB8AC3E}">
        <p14:creationId xmlns:p14="http://schemas.microsoft.com/office/powerpoint/2010/main" val="336499319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1186</TotalTime>
  <Words>1095</Words>
  <Application>Microsoft Macintosh PowerPoint</Application>
  <PresentationFormat>Widescreen</PresentationFormat>
  <Paragraphs>158</Paragraphs>
  <Slides>13</Slides>
  <Notes>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vt:i4>
      </vt:variant>
    </vt:vector>
  </HeadingPairs>
  <TitlesOfParts>
    <vt:vector size="20" baseType="lpstr">
      <vt:lpstr>Arial</vt:lpstr>
      <vt:lpstr>Calibri</vt:lpstr>
      <vt:lpstr>Calibri Light</vt:lpstr>
      <vt:lpstr>Courier New</vt:lpstr>
      <vt:lpstr>Times New Roman</vt:lpstr>
      <vt:lpstr>Wingdings</vt:lpstr>
      <vt:lpstr>Office Theme</vt:lpstr>
      <vt:lpstr>CSE 3521:  Introduction to Artificial Intelligence </vt:lpstr>
      <vt:lpstr>Course Information</vt:lpstr>
      <vt:lpstr>Course Information</vt:lpstr>
      <vt:lpstr>Grading and Homework</vt:lpstr>
      <vt:lpstr>Pre-requisites &amp; What to Expect?</vt:lpstr>
      <vt:lpstr>Textbook</vt:lpstr>
      <vt:lpstr>**Important*** This Week</vt:lpstr>
      <vt:lpstr>Today</vt:lpstr>
      <vt:lpstr>Some Definitions of AI</vt:lpstr>
      <vt:lpstr>What is AI?</vt:lpstr>
      <vt:lpstr>What is AI?</vt:lpstr>
      <vt:lpstr>The Turing Test</vt:lpstr>
      <vt:lpstr> Which is Which?</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Binte Jafar, Jeniya T.</dc:creator>
  <cp:lastModifiedBy>Tabassum, Jeniya T.</cp:lastModifiedBy>
  <cp:revision>173</cp:revision>
  <cp:lastPrinted>2020-08-24T22:09:01Z</cp:lastPrinted>
  <dcterms:created xsi:type="dcterms:W3CDTF">2020-06-25T19:45:53Z</dcterms:created>
  <dcterms:modified xsi:type="dcterms:W3CDTF">2021-01-12T00:43:40Z</dcterms:modified>
</cp:coreProperties>
</file>